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7"/>
  </p:notesMasterIdLst>
  <p:sldIdLst>
    <p:sldId id="256" r:id="rId5"/>
    <p:sldId id="258" r:id="rId6"/>
    <p:sldId id="259" r:id="rId7"/>
    <p:sldId id="257" r:id="rId8"/>
    <p:sldId id="260" r:id="rId9"/>
    <p:sldId id="271" r:id="rId10"/>
    <p:sldId id="272" r:id="rId11"/>
    <p:sldId id="262" r:id="rId12"/>
    <p:sldId id="263" r:id="rId13"/>
    <p:sldId id="264" r:id="rId14"/>
    <p:sldId id="265" r:id="rId15"/>
    <p:sldId id="267" r:id="rId16"/>
  </p:sldIdLst>
  <p:sldSz cx="18288000" cy="10287000"/>
  <p:notesSz cx="6858000" cy="9144000"/>
  <p:embeddedFontLst>
    <p:embeddedFont>
      <p:font typeface="DM Sans" pitchFamily="2" charset="0"/>
      <p:regular r:id="rId18"/>
      <p:bold r:id="rId19"/>
      <p:italic r:id="rId20"/>
      <p:boldItalic r:id="rId21"/>
    </p:embeddedFont>
    <p:embeddedFont>
      <p:font typeface="DM Sans Bold" charset="0"/>
      <p:regular r:id="rId22"/>
      <p:bold r:id="rId23"/>
    </p:embeddedFont>
    <p:embeddedFont>
      <p:font typeface="Tomorrow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03" autoAdjust="0"/>
    <p:restoredTop sz="86578" autoAdjust="0"/>
  </p:normalViewPr>
  <p:slideViewPr>
    <p:cSldViewPr>
      <p:cViewPr varScale="1">
        <p:scale>
          <a:sx n="69" d="100"/>
          <a:sy n="69" d="100"/>
        </p:scale>
        <p:origin x="119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0C2A8-3D3E-448E-8DB4-86F5B78CE1F6}" type="datetimeFigureOut">
              <a:rPr lang="en-CA" smtClean="0"/>
              <a:t>2024-11-09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5002F-4E18-446E-89A0-386A6E49584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0508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5002F-4E18-446E-89A0-386A6E49584F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5657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5002F-4E18-446E-89A0-386A6E49584F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2199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5002F-4E18-446E-89A0-386A6E49584F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4965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5002F-4E18-446E-89A0-386A6E49584F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1699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5002F-4E18-446E-89A0-386A6E49584F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0976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5002F-4E18-446E-89A0-386A6E49584F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1209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5002F-4E18-446E-89A0-386A6E49584F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6317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5002F-4E18-446E-89A0-386A6E49584F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6463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3CF4C-4FF8-3DE5-BEA0-38772C72E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56067F-E505-C01D-0648-7BAC9A39EF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60A365-9AEC-7594-E223-31FCDCC75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F8BF9-5E30-C9DD-3A4A-95F14F39E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5002F-4E18-446E-89A0-386A6E49584F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1983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932C5-F5B2-484C-8974-C05F4A157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51AEC5-1253-9196-CD16-2342C0C7A2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C3F07-927E-24FC-061B-84D4EAE797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3C549-7AD8-6564-DBF1-D792F1F99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5002F-4E18-446E-89A0-386A6E49584F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8797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5002F-4E18-446E-89A0-386A6E49584F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1912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5002F-4E18-446E-89A0-386A6E49584F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436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18" Type="http://schemas.openxmlformats.org/officeDocument/2006/relationships/image" Target="../media/image51.svg"/><Relationship Id="rId3" Type="http://schemas.openxmlformats.org/officeDocument/2006/relationships/image" Target="../media/image39.jpe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44.png"/><Relationship Id="rId5" Type="http://schemas.openxmlformats.org/officeDocument/2006/relationships/image" Target="../media/image1.png"/><Relationship Id="rId15" Type="http://schemas.openxmlformats.org/officeDocument/2006/relationships/image" Target="../media/image48.png"/><Relationship Id="rId10" Type="http://schemas.openxmlformats.org/officeDocument/2006/relationships/image" Target="../media/image43.svg"/><Relationship Id="rId19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52.jpe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hyperlink" Target="https://www.iso.org/" TargetMode="External"/><Relationship Id="rId3" Type="http://schemas.openxmlformats.org/officeDocument/2006/relationships/image" Target="../media/image55.jpeg"/><Relationship Id="rId7" Type="http://schemas.openxmlformats.org/officeDocument/2006/relationships/image" Target="../media/image4.png"/><Relationship Id="rId12" Type="http://schemas.openxmlformats.org/officeDocument/2006/relationships/hyperlink" Target="https://www.iavm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hyperlink" Target="https://www.nist.gov/" TargetMode="External"/><Relationship Id="rId5" Type="http://schemas.openxmlformats.org/officeDocument/2006/relationships/image" Target="../media/image2.svg"/><Relationship Id="rId15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7.png"/><Relationship Id="rId14" Type="http://schemas.openxmlformats.org/officeDocument/2006/relationships/hyperlink" Target="https://sportsandleisureresearch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8.png"/><Relationship Id="rId5" Type="http://schemas.openxmlformats.org/officeDocument/2006/relationships/image" Target="../media/image15.png"/><Relationship Id="rId10" Type="http://schemas.openxmlformats.org/officeDocument/2006/relationships/image" Target="../media/image12.svg"/><Relationship Id="rId4" Type="http://schemas.openxmlformats.org/officeDocument/2006/relationships/image" Target="../media/image14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sv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2.png"/><Relationship Id="rId18" Type="http://schemas.openxmlformats.org/officeDocument/2006/relationships/image" Target="../media/image8.png"/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12" Type="http://schemas.openxmlformats.org/officeDocument/2006/relationships/image" Target="../media/image31.sv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30.png"/><Relationship Id="rId5" Type="http://schemas.openxmlformats.org/officeDocument/2006/relationships/image" Target="../media/image1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4" Type="http://schemas.openxmlformats.org/officeDocument/2006/relationships/image" Target="../media/image20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B0206">
                <a:alpha val="100000"/>
              </a:srgbClr>
            </a:gs>
            <a:gs pos="50000">
              <a:srgbClr val="641A2A">
                <a:alpha val="100000"/>
              </a:srgbClr>
            </a:gs>
            <a:gs pos="100000">
              <a:srgbClr val="A42943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81907">
            <a:off x="4769095" y="-4140284"/>
            <a:ext cx="7330985" cy="7237681"/>
          </a:xfrm>
          <a:custGeom>
            <a:avLst/>
            <a:gdLst/>
            <a:ahLst/>
            <a:cxnLst/>
            <a:rect l="l" t="t" r="r" b="b"/>
            <a:pathLst>
              <a:path w="7330985" h="7237681">
                <a:moveTo>
                  <a:pt x="0" y="0"/>
                </a:moveTo>
                <a:lnTo>
                  <a:pt x="7330985" y="0"/>
                </a:lnTo>
                <a:lnTo>
                  <a:pt x="7330985" y="7237682"/>
                </a:lnTo>
                <a:lnTo>
                  <a:pt x="0" y="72376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rot="2552425">
            <a:off x="6224164" y="6172200"/>
            <a:ext cx="8597444" cy="8229600"/>
          </a:xfrm>
          <a:custGeom>
            <a:avLst/>
            <a:gdLst/>
            <a:ahLst/>
            <a:cxnLst/>
            <a:rect l="l" t="t" r="r" b="b"/>
            <a:pathLst>
              <a:path w="8597444" h="8229600">
                <a:moveTo>
                  <a:pt x="0" y="0"/>
                </a:moveTo>
                <a:lnTo>
                  <a:pt x="8597444" y="0"/>
                </a:lnTo>
                <a:lnTo>
                  <a:pt x="85974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9862859" y="2865979"/>
            <a:ext cx="10017904" cy="9835760"/>
          </a:xfrm>
          <a:custGeom>
            <a:avLst/>
            <a:gdLst/>
            <a:ahLst/>
            <a:cxnLst/>
            <a:rect l="l" t="t" r="r" b="b"/>
            <a:pathLst>
              <a:path w="10017904" h="9835760">
                <a:moveTo>
                  <a:pt x="0" y="0"/>
                </a:moveTo>
                <a:lnTo>
                  <a:pt x="10017904" y="0"/>
                </a:lnTo>
                <a:lnTo>
                  <a:pt x="10017904" y="9835760"/>
                </a:lnTo>
                <a:lnTo>
                  <a:pt x="0" y="9835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10636147" y="3548194"/>
            <a:ext cx="8471329" cy="847132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29681" r="-2968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7" name="Freeform 7"/>
          <p:cNvSpPr/>
          <p:nvPr/>
        </p:nvSpPr>
        <p:spPr>
          <a:xfrm rot="-2589889" flipH="1" flipV="1">
            <a:off x="12699646" y="-4636243"/>
            <a:ext cx="8708571" cy="8229600"/>
          </a:xfrm>
          <a:custGeom>
            <a:avLst/>
            <a:gdLst/>
            <a:ahLst/>
            <a:cxnLst/>
            <a:rect l="l" t="t" r="r" b="b"/>
            <a:pathLst>
              <a:path w="8708571" h="8229600">
                <a:moveTo>
                  <a:pt x="8708572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8708572" y="0"/>
                </a:lnTo>
                <a:lnTo>
                  <a:pt x="8708572" y="822960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4543882" y="6161780"/>
            <a:ext cx="4051483" cy="1710233"/>
          </a:xfrm>
          <a:custGeom>
            <a:avLst/>
            <a:gdLst/>
            <a:ahLst/>
            <a:cxnLst/>
            <a:rect l="l" t="t" r="r" b="b"/>
            <a:pathLst>
              <a:path w="4051483" h="1710233">
                <a:moveTo>
                  <a:pt x="0" y="0"/>
                </a:moveTo>
                <a:lnTo>
                  <a:pt x="4051484" y="0"/>
                </a:lnTo>
                <a:lnTo>
                  <a:pt x="4051484" y="1710233"/>
                </a:lnTo>
                <a:lnTo>
                  <a:pt x="0" y="17102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445250" y="6124779"/>
            <a:ext cx="3920057" cy="3689465"/>
          </a:xfrm>
          <a:custGeom>
            <a:avLst/>
            <a:gdLst/>
            <a:ahLst/>
            <a:cxnLst/>
            <a:rect l="l" t="t" r="r" b="b"/>
            <a:pathLst>
              <a:path w="3920057" h="3689465">
                <a:moveTo>
                  <a:pt x="0" y="0"/>
                </a:moveTo>
                <a:lnTo>
                  <a:pt x="3920056" y="0"/>
                </a:lnTo>
                <a:lnTo>
                  <a:pt x="3920056" y="3689465"/>
                </a:lnTo>
                <a:lnTo>
                  <a:pt x="0" y="368946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445250" y="2041958"/>
            <a:ext cx="6771736" cy="3174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27"/>
              </a:lnSpc>
            </a:pPr>
            <a:r>
              <a:rPr lang="en-US" sz="8310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DATA SECURITY </a:t>
            </a:r>
          </a:p>
          <a:p>
            <a:pPr algn="l">
              <a:lnSpc>
                <a:spcPts val="8227"/>
              </a:lnSpc>
            </a:pPr>
            <a:r>
              <a:rPr lang="en-US" sz="8310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PLAN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267586" y="0"/>
            <a:ext cx="14174864" cy="900089"/>
            <a:chOff x="0" y="0"/>
            <a:chExt cx="18899819" cy="1200119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5332490" cy="1200119"/>
              <a:chOff x="0" y="0"/>
              <a:chExt cx="3028640" cy="23706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028640" cy="237061"/>
              </a:xfrm>
              <a:custGeom>
                <a:avLst/>
                <a:gdLst/>
                <a:ahLst/>
                <a:cxnLst/>
                <a:rect l="l" t="t" r="r" b="b"/>
                <a:pathLst>
                  <a:path w="3028640" h="237061">
                    <a:moveTo>
                      <a:pt x="67325" y="0"/>
                    </a:moveTo>
                    <a:lnTo>
                      <a:pt x="2961315" y="0"/>
                    </a:lnTo>
                    <a:cubicBezTo>
                      <a:pt x="2998498" y="0"/>
                      <a:pt x="3028640" y="30142"/>
                      <a:pt x="3028640" y="67325"/>
                    </a:cubicBezTo>
                    <a:lnTo>
                      <a:pt x="3028640" y="169736"/>
                    </a:lnTo>
                    <a:cubicBezTo>
                      <a:pt x="3028640" y="206918"/>
                      <a:pt x="2998498" y="237061"/>
                      <a:pt x="2961315" y="237061"/>
                    </a:cubicBezTo>
                    <a:lnTo>
                      <a:pt x="67325" y="237061"/>
                    </a:lnTo>
                    <a:cubicBezTo>
                      <a:pt x="30142" y="237061"/>
                      <a:pt x="0" y="206918"/>
                      <a:pt x="0" y="169736"/>
                    </a:cubicBezTo>
                    <a:lnTo>
                      <a:pt x="0" y="67325"/>
                    </a:lnTo>
                    <a:cubicBezTo>
                      <a:pt x="0" y="30142"/>
                      <a:pt x="30142" y="0"/>
                      <a:pt x="6732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B0206">
                      <a:alpha val="100000"/>
                    </a:srgbClr>
                  </a:gs>
                  <a:gs pos="50000">
                    <a:srgbClr val="641A2A">
                      <a:alpha val="100000"/>
                    </a:srgbClr>
                  </a:gs>
                  <a:gs pos="100000">
                    <a:srgbClr val="A42943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3028640" cy="2846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31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2460179" y="90825"/>
              <a:ext cx="16439641" cy="874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53"/>
                </a:lnSpc>
              </a:pPr>
              <a:r>
                <a:rPr lang="en-US" sz="4433" b="1" dirty="0">
                  <a:solidFill>
                    <a:srgbClr val="FFFFFF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Week 10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91963" y="5178256"/>
            <a:ext cx="7942624" cy="70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1"/>
              </a:lnSpc>
            </a:pPr>
            <a:r>
              <a:rPr lang="en-US" sz="2029" b="1" spc="288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ENSURING CONFIDENTIALITY, INTEGRITY, AND AVAILABILITY OF ENERGY DATA</a:t>
            </a: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42D2B1FE-D8A7-8076-9C21-AF2F86E37476}"/>
              </a:ext>
            </a:extLst>
          </p:cNvPr>
          <p:cNvSpPr txBox="1"/>
          <p:nvPr/>
        </p:nvSpPr>
        <p:spPr>
          <a:xfrm>
            <a:off x="644363" y="1249219"/>
            <a:ext cx="12329731" cy="655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3"/>
              </a:lnSpc>
            </a:pPr>
            <a:r>
              <a:rPr lang="en-US" sz="4433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TORONTO FC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14"/>
    </mc:Choice>
    <mc:Fallback>
      <p:transition spd="slow" advTm="751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B0206">
                <a:alpha val="100000"/>
              </a:srgbClr>
            </a:gs>
            <a:gs pos="25000">
              <a:srgbClr val="641A2A">
                <a:alpha val="100000"/>
              </a:srgbClr>
            </a:gs>
            <a:gs pos="50000">
              <a:srgbClr val="A42943">
                <a:alpha val="100000"/>
              </a:srgbClr>
            </a:gs>
            <a:gs pos="75000">
              <a:srgbClr val="641A2A">
                <a:alpha val="100000"/>
              </a:srgbClr>
            </a:gs>
            <a:gs pos="100000">
              <a:srgbClr val="1B0206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84420" y="-137058"/>
            <a:ext cx="5720628" cy="5067794"/>
            <a:chOff x="0" y="0"/>
            <a:chExt cx="7627503" cy="675705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2607" r="12607"/>
            <a:stretch>
              <a:fillRect/>
            </a:stretch>
          </p:blipFill>
          <p:spPr>
            <a:xfrm>
              <a:off x="0" y="0"/>
              <a:ext cx="7627503" cy="675705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2784420" y="5219206"/>
            <a:ext cx="5720628" cy="5067794"/>
            <a:chOff x="0" y="0"/>
            <a:chExt cx="7627503" cy="675705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2937" b="2937"/>
            <a:stretch>
              <a:fillRect/>
            </a:stretch>
          </p:blipFill>
          <p:spPr>
            <a:xfrm>
              <a:off x="0" y="0"/>
              <a:ext cx="7627503" cy="6757059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 rot="-781907">
            <a:off x="31829" y="3382736"/>
            <a:ext cx="7330985" cy="7237681"/>
          </a:xfrm>
          <a:custGeom>
            <a:avLst/>
            <a:gdLst/>
            <a:ahLst/>
            <a:cxnLst/>
            <a:rect l="l" t="t" r="r" b="b"/>
            <a:pathLst>
              <a:path w="7330985" h="7237681">
                <a:moveTo>
                  <a:pt x="0" y="0"/>
                </a:moveTo>
                <a:lnTo>
                  <a:pt x="7330985" y="0"/>
                </a:lnTo>
                <a:lnTo>
                  <a:pt x="7330985" y="7237681"/>
                </a:lnTo>
                <a:lnTo>
                  <a:pt x="0" y="72376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7" name="Group 7"/>
          <p:cNvGrpSpPr/>
          <p:nvPr/>
        </p:nvGrpSpPr>
        <p:grpSpPr>
          <a:xfrm>
            <a:off x="952164" y="3840009"/>
            <a:ext cx="11049273" cy="3845451"/>
            <a:chOff x="0" y="0"/>
            <a:chExt cx="2910096" cy="101279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10096" cy="1012794"/>
            </a:xfrm>
            <a:custGeom>
              <a:avLst/>
              <a:gdLst/>
              <a:ahLst/>
              <a:cxnLst/>
              <a:rect l="l" t="t" r="r" b="b"/>
              <a:pathLst>
                <a:path w="2910096" h="1012794">
                  <a:moveTo>
                    <a:pt x="0" y="0"/>
                  </a:moveTo>
                  <a:lnTo>
                    <a:pt x="2910096" y="0"/>
                  </a:lnTo>
                  <a:lnTo>
                    <a:pt x="2910096" y="1012794"/>
                  </a:lnTo>
                  <a:lnTo>
                    <a:pt x="0" y="1012794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910096" cy="1031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1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62075" y="5340091"/>
            <a:ext cx="791667" cy="911272"/>
          </a:xfrm>
          <a:custGeom>
            <a:avLst/>
            <a:gdLst/>
            <a:ahLst/>
            <a:cxnLst/>
            <a:rect l="l" t="t" r="r" b="b"/>
            <a:pathLst>
              <a:path w="791667" h="911272">
                <a:moveTo>
                  <a:pt x="0" y="0"/>
                </a:moveTo>
                <a:lnTo>
                  <a:pt x="791667" y="0"/>
                </a:lnTo>
                <a:lnTo>
                  <a:pt x="791667" y="911272"/>
                </a:lnTo>
                <a:lnTo>
                  <a:pt x="0" y="9112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>
            <a:off x="1497130" y="4220032"/>
            <a:ext cx="956612" cy="895628"/>
          </a:xfrm>
          <a:custGeom>
            <a:avLst/>
            <a:gdLst/>
            <a:ahLst/>
            <a:cxnLst/>
            <a:rect l="l" t="t" r="r" b="b"/>
            <a:pathLst>
              <a:path w="956612" h="895628">
                <a:moveTo>
                  <a:pt x="0" y="0"/>
                </a:moveTo>
                <a:lnTo>
                  <a:pt x="956612" y="0"/>
                </a:lnTo>
                <a:lnTo>
                  <a:pt x="956612" y="895628"/>
                </a:lnTo>
                <a:lnTo>
                  <a:pt x="0" y="8956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>
            <a:off x="6748923" y="4224018"/>
            <a:ext cx="925180" cy="891642"/>
          </a:xfrm>
          <a:custGeom>
            <a:avLst/>
            <a:gdLst/>
            <a:ahLst/>
            <a:cxnLst/>
            <a:rect l="l" t="t" r="r" b="b"/>
            <a:pathLst>
              <a:path w="925180" h="891642">
                <a:moveTo>
                  <a:pt x="0" y="0"/>
                </a:moveTo>
                <a:lnTo>
                  <a:pt x="925180" y="0"/>
                </a:lnTo>
                <a:lnTo>
                  <a:pt x="925180" y="891642"/>
                </a:lnTo>
                <a:lnTo>
                  <a:pt x="0" y="8916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Freeform 13"/>
          <p:cNvSpPr/>
          <p:nvPr/>
        </p:nvSpPr>
        <p:spPr>
          <a:xfrm>
            <a:off x="6828913" y="5340091"/>
            <a:ext cx="966809" cy="935388"/>
          </a:xfrm>
          <a:custGeom>
            <a:avLst/>
            <a:gdLst/>
            <a:ahLst/>
            <a:cxnLst/>
            <a:rect l="l" t="t" r="r" b="b"/>
            <a:pathLst>
              <a:path w="966809" h="935388">
                <a:moveTo>
                  <a:pt x="0" y="0"/>
                </a:moveTo>
                <a:lnTo>
                  <a:pt x="966810" y="0"/>
                </a:lnTo>
                <a:lnTo>
                  <a:pt x="966810" y="935388"/>
                </a:lnTo>
                <a:lnTo>
                  <a:pt x="0" y="93538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4" name="Freeform 14"/>
          <p:cNvSpPr/>
          <p:nvPr/>
        </p:nvSpPr>
        <p:spPr>
          <a:xfrm>
            <a:off x="1696148" y="6502172"/>
            <a:ext cx="909820" cy="909820"/>
          </a:xfrm>
          <a:custGeom>
            <a:avLst/>
            <a:gdLst/>
            <a:ahLst/>
            <a:cxnLst/>
            <a:rect l="l" t="t" r="r" b="b"/>
            <a:pathLst>
              <a:path w="909820" h="909820">
                <a:moveTo>
                  <a:pt x="0" y="0"/>
                </a:moveTo>
                <a:lnTo>
                  <a:pt x="909820" y="0"/>
                </a:lnTo>
                <a:lnTo>
                  <a:pt x="909820" y="909820"/>
                </a:lnTo>
                <a:lnTo>
                  <a:pt x="0" y="9098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Freeform 15"/>
          <p:cNvSpPr/>
          <p:nvPr/>
        </p:nvSpPr>
        <p:spPr>
          <a:xfrm>
            <a:off x="6914293" y="6591161"/>
            <a:ext cx="881429" cy="820831"/>
          </a:xfrm>
          <a:custGeom>
            <a:avLst/>
            <a:gdLst/>
            <a:ahLst/>
            <a:cxnLst/>
            <a:rect l="l" t="t" r="r" b="b"/>
            <a:pathLst>
              <a:path w="881429" h="820831">
                <a:moveTo>
                  <a:pt x="0" y="0"/>
                </a:moveTo>
                <a:lnTo>
                  <a:pt x="881430" y="0"/>
                </a:lnTo>
                <a:lnTo>
                  <a:pt x="881430" y="820831"/>
                </a:lnTo>
                <a:lnTo>
                  <a:pt x="0" y="82083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TextBox 16"/>
          <p:cNvSpPr txBox="1"/>
          <p:nvPr/>
        </p:nvSpPr>
        <p:spPr>
          <a:xfrm>
            <a:off x="833026" y="2054865"/>
            <a:ext cx="11168410" cy="885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43"/>
              </a:lnSpc>
            </a:pPr>
            <a:r>
              <a:rPr lang="en-US" sz="5680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Project Portfolio Integration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14713" y="4327348"/>
            <a:ext cx="3123802" cy="656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2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Align with Existing Infrastructure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83622" y="4327348"/>
            <a:ext cx="3223533" cy="33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2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Staff Training Program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97185" y="5550826"/>
            <a:ext cx="3565357" cy="33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2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Phased Implementation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66095" y="5550826"/>
            <a:ext cx="3223533" cy="33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2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Performance Metrics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15518" y="6807054"/>
            <a:ext cx="3385155" cy="33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2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Continuous Improvement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084427" y="6807054"/>
            <a:ext cx="3223533" cy="33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2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Documentation</a:t>
            </a:r>
          </a:p>
        </p:txBody>
      </p:sp>
      <p:sp>
        <p:nvSpPr>
          <p:cNvPr id="23" name="Freeform 23"/>
          <p:cNvSpPr/>
          <p:nvPr/>
        </p:nvSpPr>
        <p:spPr>
          <a:xfrm>
            <a:off x="10254953" y="9258300"/>
            <a:ext cx="1904405" cy="803897"/>
          </a:xfrm>
          <a:custGeom>
            <a:avLst/>
            <a:gdLst/>
            <a:ahLst/>
            <a:cxnLst/>
            <a:rect l="l" t="t" r="r" b="b"/>
            <a:pathLst>
              <a:path w="1904405" h="803897">
                <a:moveTo>
                  <a:pt x="0" y="0"/>
                </a:moveTo>
                <a:lnTo>
                  <a:pt x="1904404" y="0"/>
                </a:lnTo>
                <a:lnTo>
                  <a:pt x="1904404" y="803897"/>
                </a:lnTo>
                <a:lnTo>
                  <a:pt x="0" y="80389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77"/>
    </mc:Choice>
    <mc:Fallback>
      <p:transition spd="slow" advTm="2117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B0206">
                <a:alpha val="100000"/>
              </a:srgbClr>
            </a:gs>
            <a:gs pos="25000">
              <a:srgbClr val="641A2A">
                <a:alpha val="100000"/>
              </a:srgbClr>
            </a:gs>
            <a:gs pos="50000">
              <a:srgbClr val="A42943">
                <a:alpha val="100000"/>
              </a:srgbClr>
            </a:gs>
            <a:gs pos="75000">
              <a:srgbClr val="641A2A">
                <a:alpha val="100000"/>
              </a:srgbClr>
            </a:gs>
            <a:gs pos="100000">
              <a:srgbClr val="1B0206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14606"/>
            <a:ext cx="9303997" cy="885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43"/>
              </a:lnSpc>
            </a:pPr>
            <a:r>
              <a:rPr lang="en-US" sz="5680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RECOMMENDATION</a:t>
            </a:r>
          </a:p>
        </p:txBody>
      </p:sp>
      <p:sp>
        <p:nvSpPr>
          <p:cNvPr id="3" name="Freeform 3"/>
          <p:cNvSpPr/>
          <p:nvPr/>
        </p:nvSpPr>
        <p:spPr>
          <a:xfrm rot="-1810168" flipH="1" flipV="1">
            <a:off x="1099258" y="8513096"/>
            <a:ext cx="12224291" cy="11551955"/>
          </a:xfrm>
          <a:custGeom>
            <a:avLst/>
            <a:gdLst/>
            <a:ahLst/>
            <a:cxnLst/>
            <a:rect l="l" t="t" r="r" b="b"/>
            <a:pathLst>
              <a:path w="12224291" h="11551955">
                <a:moveTo>
                  <a:pt x="12224290" y="11551955"/>
                </a:moveTo>
                <a:lnTo>
                  <a:pt x="0" y="11551955"/>
                </a:lnTo>
                <a:lnTo>
                  <a:pt x="0" y="0"/>
                </a:lnTo>
                <a:lnTo>
                  <a:pt x="12224290" y="0"/>
                </a:lnTo>
                <a:lnTo>
                  <a:pt x="12224290" y="1155195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 rot="-1820421">
            <a:off x="6837485" y="-9779456"/>
            <a:ext cx="12224291" cy="11551955"/>
          </a:xfrm>
          <a:custGeom>
            <a:avLst/>
            <a:gdLst/>
            <a:ahLst/>
            <a:cxnLst/>
            <a:rect l="l" t="t" r="r" b="b"/>
            <a:pathLst>
              <a:path w="12224291" h="11551955">
                <a:moveTo>
                  <a:pt x="0" y="0"/>
                </a:moveTo>
                <a:lnTo>
                  <a:pt x="12224291" y="0"/>
                </a:lnTo>
                <a:lnTo>
                  <a:pt x="12224291" y="11551955"/>
                </a:lnTo>
                <a:lnTo>
                  <a:pt x="0" y="11551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144000" y="2762383"/>
            <a:ext cx="9536398" cy="5469963"/>
            <a:chOff x="0" y="0"/>
            <a:chExt cx="7981950" cy="4578350"/>
          </a:xfrm>
        </p:grpSpPr>
        <p:sp>
          <p:nvSpPr>
            <p:cNvPr id="6" name="Freeform 6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8082" r="-8082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11557397" y="8770809"/>
            <a:ext cx="7681977" cy="710583"/>
          </a:xfrm>
          <a:custGeom>
            <a:avLst/>
            <a:gdLst/>
            <a:ahLst/>
            <a:cxnLst/>
            <a:rect l="l" t="t" r="r" b="b"/>
            <a:pathLst>
              <a:path w="7681977" h="710583">
                <a:moveTo>
                  <a:pt x="7681977" y="0"/>
                </a:moveTo>
                <a:lnTo>
                  <a:pt x="0" y="0"/>
                </a:lnTo>
                <a:lnTo>
                  <a:pt x="0" y="710583"/>
                </a:lnTo>
                <a:lnTo>
                  <a:pt x="7681977" y="710583"/>
                </a:lnTo>
                <a:lnTo>
                  <a:pt x="768197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>
            <a:off x="3706860" y="2213842"/>
            <a:ext cx="5789991" cy="548541"/>
          </a:xfrm>
          <a:custGeom>
            <a:avLst/>
            <a:gdLst/>
            <a:ahLst/>
            <a:cxnLst/>
            <a:rect l="l" t="t" r="r" b="b"/>
            <a:pathLst>
              <a:path w="5789991" h="548541">
                <a:moveTo>
                  <a:pt x="0" y="0"/>
                </a:moveTo>
                <a:lnTo>
                  <a:pt x="5789991" y="0"/>
                </a:lnTo>
                <a:lnTo>
                  <a:pt x="5789991" y="548541"/>
                </a:lnTo>
                <a:lnTo>
                  <a:pt x="0" y="5485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5868" b="-336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6794097" y="3431032"/>
            <a:ext cx="83515" cy="8351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242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803771" y="6298858"/>
            <a:ext cx="83515" cy="8351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242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075139" y="3431032"/>
            <a:ext cx="874300" cy="1028588"/>
          </a:xfrm>
          <a:custGeom>
            <a:avLst/>
            <a:gdLst/>
            <a:ahLst/>
            <a:cxnLst/>
            <a:rect l="l" t="t" r="r" b="b"/>
            <a:pathLst>
              <a:path w="874300" h="1028588">
                <a:moveTo>
                  <a:pt x="0" y="0"/>
                </a:moveTo>
                <a:lnTo>
                  <a:pt x="874300" y="0"/>
                </a:lnTo>
                <a:lnTo>
                  <a:pt x="874300" y="1028588"/>
                </a:lnTo>
                <a:lnTo>
                  <a:pt x="0" y="10285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TextBox 20"/>
          <p:cNvSpPr txBox="1"/>
          <p:nvPr/>
        </p:nvSpPr>
        <p:spPr>
          <a:xfrm>
            <a:off x="1028700" y="3132535"/>
            <a:ext cx="8468151" cy="5610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4"/>
              </a:lnSpc>
            </a:pPr>
            <a:r>
              <a:rPr lang="en-US" sz="36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This promotes a balanced approach to </a:t>
            </a:r>
            <a:r>
              <a:rPr lang="en-US" sz="36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energy efficiency</a:t>
            </a:r>
            <a:r>
              <a:rPr lang="en-US" sz="36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36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data security</a:t>
            </a:r>
            <a:r>
              <a:rPr lang="en-US" sz="36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6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safeguarding privacy</a:t>
            </a:r>
            <a:r>
              <a:rPr lang="en-US" sz="36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while supporting future </a:t>
            </a:r>
            <a:r>
              <a:rPr lang="en-US" sz="36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scalability</a:t>
            </a:r>
            <a:r>
              <a:rPr lang="en-US" sz="36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>
              <a:lnSpc>
                <a:spcPts val="4464"/>
              </a:lnSpc>
            </a:pPr>
            <a:endParaRPr lang="en-US" sz="36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464"/>
              </a:lnSpc>
            </a:pPr>
            <a:r>
              <a:rPr lang="en-US" sz="36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It positions Toronto FC as a leader in secure, sustainable facility management and data ethics, driving innovation and continuous improvement.</a:t>
            </a:r>
          </a:p>
        </p:txBody>
      </p:sp>
      <p:sp>
        <p:nvSpPr>
          <p:cNvPr id="21" name="Freeform 21"/>
          <p:cNvSpPr/>
          <p:nvPr/>
        </p:nvSpPr>
        <p:spPr>
          <a:xfrm>
            <a:off x="13912199" y="9258300"/>
            <a:ext cx="1904405" cy="803897"/>
          </a:xfrm>
          <a:custGeom>
            <a:avLst/>
            <a:gdLst/>
            <a:ahLst/>
            <a:cxnLst/>
            <a:rect l="l" t="t" r="r" b="b"/>
            <a:pathLst>
              <a:path w="1904405" h="803897">
                <a:moveTo>
                  <a:pt x="0" y="0"/>
                </a:moveTo>
                <a:lnTo>
                  <a:pt x="1904405" y="0"/>
                </a:lnTo>
                <a:lnTo>
                  <a:pt x="1904405" y="803897"/>
                </a:lnTo>
                <a:lnTo>
                  <a:pt x="0" y="8038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66"/>
    </mc:Choice>
    <mc:Fallback>
      <p:transition spd="slow" advTm="2156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B0206">
                <a:alpha val="100000"/>
              </a:srgbClr>
            </a:gs>
            <a:gs pos="25000">
              <a:srgbClr val="641A2A">
                <a:alpha val="100000"/>
              </a:srgbClr>
            </a:gs>
            <a:gs pos="50000">
              <a:srgbClr val="A42943">
                <a:alpha val="100000"/>
              </a:srgbClr>
            </a:gs>
            <a:gs pos="75000">
              <a:srgbClr val="641A2A">
                <a:alpha val="100000"/>
              </a:srgbClr>
            </a:gs>
            <a:gs pos="100000">
              <a:srgbClr val="1B0206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909EBE85-0533-50FA-49E1-D429FFEF447F}"/>
              </a:ext>
            </a:extLst>
          </p:cNvPr>
          <p:cNvSpPr/>
          <p:nvPr/>
        </p:nvSpPr>
        <p:spPr>
          <a:xfrm>
            <a:off x="-982099" y="8792"/>
            <a:ext cx="19592895" cy="10287000"/>
          </a:xfrm>
          <a:custGeom>
            <a:avLst/>
            <a:gdLst/>
            <a:ahLst/>
            <a:cxnLst/>
            <a:rect l="l" t="t" r="r" b="b"/>
            <a:pathLst>
              <a:path w="19592895" h="10287000">
                <a:moveTo>
                  <a:pt x="0" y="0"/>
                </a:moveTo>
                <a:lnTo>
                  <a:pt x="19592895" y="0"/>
                </a:lnTo>
                <a:lnTo>
                  <a:pt x="195928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-2503" r="-2503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" name="Freeform 2"/>
          <p:cNvSpPr/>
          <p:nvPr/>
        </p:nvSpPr>
        <p:spPr>
          <a:xfrm rot="-781907">
            <a:off x="4769095" y="-4140284"/>
            <a:ext cx="7330985" cy="7237681"/>
          </a:xfrm>
          <a:custGeom>
            <a:avLst/>
            <a:gdLst/>
            <a:ahLst/>
            <a:cxnLst/>
            <a:rect l="l" t="t" r="r" b="b"/>
            <a:pathLst>
              <a:path w="7330985" h="7237681">
                <a:moveTo>
                  <a:pt x="0" y="0"/>
                </a:moveTo>
                <a:lnTo>
                  <a:pt x="7330985" y="0"/>
                </a:lnTo>
                <a:lnTo>
                  <a:pt x="7330985" y="7237682"/>
                </a:lnTo>
                <a:lnTo>
                  <a:pt x="0" y="72376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rot="2552425">
            <a:off x="6298837" y="6180991"/>
            <a:ext cx="8597444" cy="8229600"/>
          </a:xfrm>
          <a:custGeom>
            <a:avLst/>
            <a:gdLst/>
            <a:ahLst/>
            <a:cxnLst/>
            <a:rect l="l" t="t" r="r" b="b"/>
            <a:pathLst>
              <a:path w="8597444" h="8229600">
                <a:moveTo>
                  <a:pt x="0" y="0"/>
                </a:moveTo>
                <a:lnTo>
                  <a:pt x="8597444" y="0"/>
                </a:lnTo>
                <a:lnTo>
                  <a:pt x="85974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9424247" y="2432986"/>
            <a:ext cx="10711052" cy="10516305"/>
          </a:xfrm>
          <a:custGeom>
            <a:avLst/>
            <a:gdLst/>
            <a:ahLst/>
            <a:cxnLst/>
            <a:rect l="l" t="t" r="r" b="b"/>
            <a:pathLst>
              <a:path w="10711052" h="10516305">
                <a:moveTo>
                  <a:pt x="0" y="0"/>
                </a:moveTo>
                <a:lnTo>
                  <a:pt x="10711052" y="0"/>
                </a:lnTo>
                <a:lnTo>
                  <a:pt x="10711052" y="10516305"/>
                </a:lnTo>
                <a:lnTo>
                  <a:pt x="0" y="105163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 rot="-2589889" flipH="1" flipV="1">
            <a:off x="12699646" y="-4636243"/>
            <a:ext cx="8708571" cy="8229600"/>
          </a:xfrm>
          <a:custGeom>
            <a:avLst/>
            <a:gdLst/>
            <a:ahLst/>
            <a:cxnLst/>
            <a:rect l="l" t="t" r="r" b="b"/>
            <a:pathLst>
              <a:path w="8708571" h="8229600">
                <a:moveTo>
                  <a:pt x="8708572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8708572" y="0"/>
                </a:lnTo>
                <a:lnTo>
                  <a:pt x="8708572" y="822960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1" name="Group 11"/>
          <p:cNvGrpSpPr/>
          <p:nvPr/>
        </p:nvGrpSpPr>
        <p:grpSpPr>
          <a:xfrm>
            <a:off x="292540" y="965543"/>
            <a:ext cx="8561973" cy="1252523"/>
            <a:chOff x="0" y="0"/>
            <a:chExt cx="2255005" cy="3298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55005" cy="329883"/>
            </a:xfrm>
            <a:custGeom>
              <a:avLst/>
              <a:gdLst/>
              <a:ahLst/>
              <a:cxnLst/>
              <a:rect l="l" t="t" r="r" b="b"/>
              <a:pathLst>
                <a:path w="2255005" h="329883">
                  <a:moveTo>
                    <a:pt x="90422" y="0"/>
                  </a:moveTo>
                  <a:lnTo>
                    <a:pt x="2164583" y="0"/>
                  </a:lnTo>
                  <a:cubicBezTo>
                    <a:pt x="2214522" y="0"/>
                    <a:pt x="2255005" y="40483"/>
                    <a:pt x="2255005" y="90422"/>
                  </a:cubicBezTo>
                  <a:lnTo>
                    <a:pt x="2255005" y="239460"/>
                  </a:lnTo>
                  <a:cubicBezTo>
                    <a:pt x="2255005" y="289399"/>
                    <a:pt x="2214522" y="329883"/>
                    <a:pt x="2164583" y="329883"/>
                  </a:cubicBezTo>
                  <a:lnTo>
                    <a:pt x="90422" y="329883"/>
                  </a:lnTo>
                  <a:cubicBezTo>
                    <a:pt x="40483" y="329883"/>
                    <a:pt x="0" y="289399"/>
                    <a:pt x="0" y="239460"/>
                  </a:cubicBezTo>
                  <a:lnTo>
                    <a:pt x="0" y="90422"/>
                  </a:lnTo>
                  <a:cubicBezTo>
                    <a:pt x="0" y="40483"/>
                    <a:pt x="40483" y="0"/>
                    <a:pt x="9042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B0206">
                    <a:alpha val="100000"/>
                  </a:srgbClr>
                </a:gs>
                <a:gs pos="50000">
                  <a:srgbClr val="641A2A">
                    <a:alpha val="100000"/>
                  </a:srgbClr>
                </a:gs>
                <a:gs pos="100000">
                  <a:srgbClr val="A42943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255005" cy="377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66429" y="1221200"/>
            <a:ext cx="8142930" cy="1140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68"/>
              </a:lnSpc>
            </a:pPr>
            <a:r>
              <a:rPr lang="en-US" sz="8655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THANK YOU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4147" y="5887360"/>
            <a:ext cx="6639623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3"/>
              </a:lnSpc>
            </a:pPr>
            <a:endParaRPr lang="en-US" sz="3158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" name="Freeform 21">
            <a:extLst>
              <a:ext uri="{FF2B5EF4-FFF2-40B4-BE49-F238E27FC236}">
                <a16:creationId xmlns:a16="http://schemas.microsoft.com/office/drawing/2014/main" id="{2AA05D81-7D4C-717F-F535-44776ABFE703}"/>
              </a:ext>
            </a:extLst>
          </p:cNvPr>
          <p:cNvSpPr/>
          <p:nvPr/>
        </p:nvSpPr>
        <p:spPr>
          <a:xfrm>
            <a:off x="1051592" y="8728355"/>
            <a:ext cx="3215608" cy="1226077"/>
          </a:xfrm>
          <a:custGeom>
            <a:avLst/>
            <a:gdLst/>
            <a:ahLst/>
            <a:cxnLst/>
            <a:rect l="l" t="t" r="r" b="b"/>
            <a:pathLst>
              <a:path w="1904405" h="803897">
                <a:moveTo>
                  <a:pt x="0" y="0"/>
                </a:moveTo>
                <a:lnTo>
                  <a:pt x="1904405" y="0"/>
                </a:lnTo>
                <a:lnTo>
                  <a:pt x="1904405" y="803897"/>
                </a:lnTo>
                <a:lnTo>
                  <a:pt x="0" y="8038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4A0B4E04-B240-8E77-E827-D21CE5C7F212}"/>
              </a:ext>
            </a:extLst>
          </p:cNvPr>
          <p:cNvSpPr txBox="1"/>
          <p:nvPr/>
        </p:nvSpPr>
        <p:spPr>
          <a:xfrm>
            <a:off x="1072021" y="3673052"/>
            <a:ext cx="7301547" cy="885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43"/>
              </a:lnSpc>
            </a:pPr>
            <a:r>
              <a:rPr lang="en-US" sz="5680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References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D942AE5B-8288-95AA-6182-71E17D8AAE89}"/>
              </a:ext>
            </a:extLst>
          </p:cNvPr>
          <p:cNvSpPr txBox="1"/>
          <p:nvPr/>
        </p:nvSpPr>
        <p:spPr>
          <a:xfrm>
            <a:off x="1608003" y="4881401"/>
            <a:ext cx="6596446" cy="3396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>
              <a:lnSpc>
                <a:spcPts val="2232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ea typeface="+mn-lt"/>
                <a:cs typeface="+mn-lt"/>
                <a:sym typeface="DM Sans"/>
              </a:rPr>
              <a:t>National Institute of Standards and Technology (NIST) 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  <a:sym typeface="DM San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https://www.nist.gov/</a:t>
            </a:r>
          </a:p>
          <a:p>
            <a:pPr marL="388620" lvl="1" indent="-194310">
              <a:lnSpc>
                <a:spcPts val="2232"/>
              </a:lnSpc>
              <a:buFont typeface="Arial"/>
              <a:buChar char="•"/>
            </a:pPr>
            <a:endParaRPr lang="en-US" sz="2400" dirty="0">
              <a:solidFill>
                <a:srgbClr val="FFFFFF"/>
              </a:solidFill>
              <a:cs typeface="Calibri"/>
            </a:endParaRPr>
          </a:p>
          <a:p>
            <a:pPr marL="388620" lvl="1" indent="-194310">
              <a:lnSpc>
                <a:spcPts val="2232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International Association of Venue Managers (IAVM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) 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https://www.iavm.org/</a:t>
            </a:r>
          </a:p>
          <a:p>
            <a:pPr marL="388620" lvl="1" indent="-194310">
              <a:lnSpc>
                <a:spcPts val="2232"/>
              </a:lnSpc>
              <a:buFont typeface="Arial"/>
              <a:buChar char="•"/>
            </a:pPr>
            <a:endParaRPr lang="en-US" sz="2400" dirty="0">
              <a:solidFill>
                <a:srgbClr val="FFFFFF"/>
              </a:solidFill>
              <a:cs typeface="Calibri"/>
            </a:endParaRPr>
          </a:p>
          <a:p>
            <a:pPr marL="388620" lvl="1" indent="-194310">
              <a:lnSpc>
                <a:spcPts val="2232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International Organization for Standardization (ISO) 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https://www.iso.org/</a:t>
            </a:r>
          </a:p>
          <a:p>
            <a:pPr marL="388620" lvl="1" indent="-194310">
              <a:lnSpc>
                <a:spcPts val="2232"/>
              </a:lnSpc>
              <a:buFont typeface="Arial"/>
              <a:buChar char="•"/>
            </a:pPr>
            <a:endParaRPr lang="en-US" sz="2400" dirty="0">
              <a:solidFill>
                <a:srgbClr val="FFFFFF"/>
              </a:solidFill>
              <a:cs typeface="Calibri"/>
            </a:endParaRPr>
          </a:p>
          <a:p>
            <a:pPr marL="388620" lvl="1" indent="-194310">
              <a:lnSpc>
                <a:spcPts val="2232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Sports &amp; Leisure Research Group 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https://sportsandleisureresearch.com/</a:t>
            </a:r>
          </a:p>
          <a:p>
            <a:pPr marL="388620" lvl="1" indent="-194310">
              <a:lnSpc>
                <a:spcPts val="2232"/>
              </a:lnSpc>
              <a:buFont typeface="Arial"/>
              <a:buChar char="•"/>
            </a:pPr>
            <a:endParaRPr lang="en-US" sz="2400" dirty="0">
              <a:solidFill>
                <a:srgbClr val="FFFFFF"/>
              </a:solidFill>
              <a:cs typeface="Calibri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51039" y="3162404"/>
            <a:ext cx="9057468" cy="90574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5"/>
              <a:stretch>
                <a:fillRect l="-3125" r="-3125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97"/>
    </mc:Choice>
    <mc:Fallback>
      <p:transition spd="slow" advTm="1539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B0206">
                <a:alpha val="100000"/>
              </a:srgbClr>
            </a:gs>
            <a:gs pos="50000">
              <a:srgbClr val="641A2A">
                <a:alpha val="100000"/>
              </a:srgbClr>
            </a:gs>
            <a:gs pos="100000">
              <a:srgbClr val="A4294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79805" y="0"/>
            <a:ext cx="7608195" cy="10287000"/>
            <a:chOff x="0" y="0"/>
            <a:chExt cx="1014426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24988" r="24988"/>
            <a:stretch>
              <a:fillRect/>
            </a:stretch>
          </p:blipFill>
          <p:spPr>
            <a:xfrm>
              <a:off x="0" y="0"/>
              <a:ext cx="1014426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3016577" y="9544177"/>
            <a:ext cx="5110507" cy="472722"/>
          </a:xfrm>
          <a:custGeom>
            <a:avLst/>
            <a:gdLst/>
            <a:ahLst/>
            <a:cxnLst/>
            <a:rect l="l" t="t" r="r" b="b"/>
            <a:pathLst>
              <a:path w="5110507" h="472722">
                <a:moveTo>
                  <a:pt x="0" y="0"/>
                </a:moveTo>
                <a:lnTo>
                  <a:pt x="5110507" y="0"/>
                </a:lnTo>
                <a:lnTo>
                  <a:pt x="5110507" y="472722"/>
                </a:lnTo>
                <a:lnTo>
                  <a:pt x="0" y="4727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5297976" y="1898031"/>
            <a:ext cx="5110507" cy="472722"/>
          </a:xfrm>
          <a:custGeom>
            <a:avLst/>
            <a:gdLst/>
            <a:ahLst/>
            <a:cxnLst/>
            <a:rect l="l" t="t" r="r" b="b"/>
            <a:pathLst>
              <a:path w="5110507" h="472722">
                <a:moveTo>
                  <a:pt x="0" y="0"/>
                </a:moveTo>
                <a:lnTo>
                  <a:pt x="5110507" y="0"/>
                </a:lnTo>
                <a:lnTo>
                  <a:pt x="5110507" y="472721"/>
                </a:lnTo>
                <a:lnTo>
                  <a:pt x="0" y="472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1028700" y="1000125"/>
            <a:ext cx="9651105" cy="885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43"/>
              </a:lnSpc>
            </a:pPr>
            <a:r>
              <a:rPr lang="en-US" sz="5680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OBJECTIVE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50463" y="2669978"/>
            <a:ext cx="7695024" cy="644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3"/>
              </a:lnSpc>
              <a:spcBef>
                <a:spcPct val="0"/>
              </a:spcBef>
            </a:pPr>
            <a:r>
              <a:rPr lang="en-US" sz="4519" dirty="0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To </a:t>
            </a:r>
            <a:r>
              <a:rPr lang="en-US" sz="4519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implement data </a:t>
            </a:r>
            <a:r>
              <a:rPr lang="en-US" sz="54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security solutions</a:t>
            </a:r>
            <a:r>
              <a:rPr lang="en-US" sz="54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519" dirty="0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that ensure the </a:t>
            </a:r>
            <a:r>
              <a:rPr lang="en-US" sz="4519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confidentiality</a:t>
            </a:r>
            <a:r>
              <a:rPr lang="en-US" sz="4519" dirty="0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4519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integrity</a:t>
            </a:r>
            <a:r>
              <a:rPr lang="en-US" sz="4519" dirty="0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, and </a:t>
            </a:r>
            <a:r>
              <a:rPr lang="en-US" sz="4519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availability</a:t>
            </a:r>
            <a:r>
              <a:rPr lang="en-US" sz="4519" dirty="0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 of Toronto FC’s energy usage data, in </a:t>
            </a:r>
            <a:r>
              <a:rPr lang="en-US" sz="4519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compliance </a:t>
            </a:r>
            <a:r>
              <a:rPr lang="en-US" sz="4519" dirty="0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with corporate security policies, ethical standards, and industry regulations.</a:t>
            </a:r>
          </a:p>
        </p:txBody>
      </p:sp>
      <p:sp>
        <p:nvSpPr>
          <p:cNvPr id="8" name="Freeform 8"/>
          <p:cNvSpPr/>
          <p:nvPr/>
        </p:nvSpPr>
        <p:spPr>
          <a:xfrm rot="-5400000">
            <a:off x="-2095639" y="7254814"/>
            <a:ext cx="5056449" cy="467722"/>
          </a:xfrm>
          <a:custGeom>
            <a:avLst/>
            <a:gdLst/>
            <a:ahLst/>
            <a:cxnLst/>
            <a:rect l="l" t="t" r="r" b="b"/>
            <a:pathLst>
              <a:path w="5056449" h="467722">
                <a:moveTo>
                  <a:pt x="0" y="0"/>
                </a:moveTo>
                <a:lnTo>
                  <a:pt x="5056449" y="0"/>
                </a:lnTo>
                <a:lnTo>
                  <a:pt x="5056449" y="467721"/>
                </a:lnTo>
                <a:lnTo>
                  <a:pt x="0" y="467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932997" y="9378590"/>
            <a:ext cx="1904405" cy="803897"/>
          </a:xfrm>
          <a:custGeom>
            <a:avLst/>
            <a:gdLst/>
            <a:ahLst/>
            <a:cxnLst/>
            <a:rect l="l" t="t" r="r" b="b"/>
            <a:pathLst>
              <a:path w="1904405" h="803897">
                <a:moveTo>
                  <a:pt x="0" y="0"/>
                </a:moveTo>
                <a:lnTo>
                  <a:pt x="1904404" y="0"/>
                </a:lnTo>
                <a:lnTo>
                  <a:pt x="1904404" y="803897"/>
                </a:lnTo>
                <a:lnTo>
                  <a:pt x="0" y="8038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49"/>
    </mc:Choice>
    <mc:Fallback>
      <p:transition spd="slow" advTm="1684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B0206">
                <a:alpha val="100000"/>
              </a:srgbClr>
            </a:gs>
            <a:gs pos="25000">
              <a:srgbClr val="641A2A">
                <a:alpha val="100000"/>
              </a:srgbClr>
            </a:gs>
            <a:gs pos="50000">
              <a:srgbClr val="A42943">
                <a:alpha val="100000"/>
              </a:srgbClr>
            </a:gs>
            <a:gs pos="75000">
              <a:srgbClr val="641A2A">
                <a:alpha val="100000"/>
              </a:srgbClr>
            </a:gs>
            <a:gs pos="100000">
              <a:srgbClr val="1B0206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55754" y="4942550"/>
            <a:ext cx="626310" cy="239091"/>
          </a:xfrm>
          <a:custGeom>
            <a:avLst/>
            <a:gdLst/>
            <a:ahLst/>
            <a:cxnLst/>
            <a:rect l="l" t="t" r="r" b="b"/>
            <a:pathLst>
              <a:path w="626310" h="239091">
                <a:moveTo>
                  <a:pt x="0" y="0"/>
                </a:moveTo>
                <a:lnTo>
                  <a:pt x="626310" y="0"/>
                </a:lnTo>
                <a:lnTo>
                  <a:pt x="626310" y="239091"/>
                </a:lnTo>
                <a:lnTo>
                  <a:pt x="0" y="23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8121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5816658" y="4014782"/>
            <a:ext cx="1061444" cy="239091"/>
          </a:xfrm>
          <a:custGeom>
            <a:avLst/>
            <a:gdLst/>
            <a:ahLst/>
            <a:cxnLst/>
            <a:rect l="l" t="t" r="r" b="b"/>
            <a:pathLst>
              <a:path w="1061444" h="239091">
                <a:moveTo>
                  <a:pt x="0" y="0"/>
                </a:moveTo>
                <a:lnTo>
                  <a:pt x="1061444" y="0"/>
                </a:lnTo>
                <a:lnTo>
                  <a:pt x="1061444" y="239091"/>
                </a:lnTo>
                <a:lnTo>
                  <a:pt x="0" y="23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70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 rot="5400000">
            <a:off x="6235116" y="4541457"/>
            <a:ext cx="1041276" cy="239091"/>
          </a:xfrm>
          <a:custGeom>
            <a:avLst/>
            <a:gdLst/>
            <a:ahLst/>
            <a:cxnLst/>
            <a:rect l="l" t="t" r="r" b="b"/>
            <a:pathLst>
              <a:path w="1041276" h="239091">
                <a:moveTo>
                  <a:pt x="0" y="0"/>
                </a:moveTo>
                <a:lnTo>
                  <a:pt x="1041276" y="0"/>
                </a:lnTo>
                <a:lnTo>
                  <a:pt x="1041276" y="239092"/>
                </a:lnTo>
                <a:lnTo>
                  <a:pt x="0" y="23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134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 rot="-10800000">
            <a:off x="10890693" y="6248952"/>
            <a:ext cx="626310" cy="239091"/>
          </a:xfrm>
          <a:custGeom>
            <a:avLst/>
            <a:gdLst/>
            <a:ahLst/>
            <a:cxnLst/>
            <a:rect l="l" t="t" r="r" b="b"/>
            <a:pathLst>
              <a:path w="626310" h="239091">
                <a:moveTo>
                  <a:pt x="0" y="0"/>
                </a:moveTo>
                <a:lnTo>
                  <a:pt x="626310" y="0"/>
                </a:lnTo>
                <a:lnTo>
                  <a:pt x="626310" y="239091"/>
                </a:lnTo>
                <a:lnTo>
                  <a:pt x="0" y="23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8121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5400000" flipH="1">
            <a:off x="11014200" y="4400758"/>
            <a:ext cx="1040965" cy="239091"/>
          </a:xfrm>
          <a:custGeom>
            <a:avLst/>
            <a:gdLst/>
            <a:ahLst/>
            <a:cxnLst/>
            <a:rect l="l" t="t" r="r" b="b"/>
            <a:pathLst>
              <a:path w="1040965" h="239091">
                <a:moveTo>
                  <a:pt x="1040966" y="0"/>
                </a:moveTo>
                <a:lnTo>
                  <a:pt x="0" y="0"/>
                </a:lnTo>
                <a:lnTo>
                  <a:pt x="0" y="239092"/>
                </a:lnTo>
                <a:lnTo>
                  <a:pt x="1040966" y="239092"/>
                </a:lnTo>
                <a:lnTo>
                  <a:pt x="1040966" y="0"/>
                </a:lnTo>
                <a:close/>
              </a:path>
            </a:pathLst>
          </a:custGeom>
          <a:blipFill>
            <a:blip r:embed="rId3"/>
            <a:stretch>
              <a:fillRect l="-91401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 rot="-5400000" flipH="1">
            <a:off x="6234782" y="6755670"/>
            <a:ext cx="1040965" cy="239091"/>
          </a:xfrm>
          <a:custGeom>
            <a:avLst/>
            <a:gdLst/>
            <a:ahLst/>
            <a:cxnLst/>
            <a:rect l="l" t="t" r="r" b="b"/>
            <a:pathLst>
              <a:path w="1040965" h="239091">
                <a:moveTo>
                  <a:pt x="1040966" y="0"/>
                </a:moveTo>
                <a:lnTo>
                  <a:pt x="0" y="0"/>
                </a:lnTo>
                <a:lnTo>
                  <a:pt x="0" y="239092"/>
                </a:lnTo>
                <a:lnTo>
                  <a:pt x="1040966" y="239092"/>
                </a:lnTo>
                <a:lnTo>
                  <a:pt x="1040966" y="0"/>
                </a:lnTo>
                <a:close/>
              </a:path>
            </a:pathLst>
          </a:custGeom>
          <a:blipFill>
            <a:blip r:embed="rId3"/>
            <a:stretch>
              <a:fillRect l="-91401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 rot="-10800000">
            <a:off x="10890693" y="4872404"/>
            <a:ext cx="654932" cy="239091"/>
          </a:xfrm>
          <a:custGeom>
            <a:avLst/>
            <a:gdLst/>
            <a:ahLst/>
            <a:cxnLst/>
            <a:rect l="l" t="t" r="r" b="b"/>
            <a:pathLst>
              <a:path w="654932" h="239091">
                <a:moveTo>
                  <a:pt x="0" y="0"/>
                </a:moveTo>
                <a:lnTo>
                  <a:pt x="654932" y="0"/>
                </a:lnTo>
                <a:lnTo>
                  <a:pt x="654932" y="239091"/>
                </a:lnTo>
                <a:lnTo>
                  <a:pt x="0" y="23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421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6737361" y="6256177"/>
            <a:ext cx="654932" cy="239091"/>
          </a:xfrm>
          <a:custGeom>
            <a:avLst/>
            <a:gdLst/>
            <a:ahLst/>
            <a:cxnLst/>
            <a:rect l="l" t="t" r="r" b="b"/>
            <a:pathLst>
              <a:path w="654932" h="239091">
                <a:moveTo>
                  <a:pt x="0" y="0"/>
                </a:moveTo>
                <a:lnTo>
                  <a:pt x="654932" y="0"/>
                </a:lnTo>
                <a:lnTo>
                  <a:pt x="654932" y="239091"/>
                </a:lnTo>
                <a:lnTo>
                  <a:pt x="0" y="23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421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 rot="-10800000">
            <a:off x="11394655" y="7176720"/>
            <a:ext cx="1061444" cy="239091"/>
          </a:xfrm>
          <a:custGeom>
            <a:avLst/>
            <a:gdLst/>
            <a:ahLst/>
            <a:cxnLst/>
            <a:rect l="l" t="t" r="r" b="b"/>
            <a:pathLst>
              <a:path w="1061444" h="239091">
                <a:moveTo>
                  <a:pt x="0" y="0"/>
                </a:moveTo>
                <a:lnTo>
                  <a:pt x="1061444" y="0"/>
                </a:lnTo>
                <a:lnTo>
                  <a:pt x="1061444" y="239091"/>
                </a:lnTo>
                <a:lnTo>
                  <a:pt x="0" y="23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70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 rot="-10800000">
            <a:off x="11447813" y="4014782"/>
            <a:ext cx="1061444" cy="239091"/>
          </a:xfrm>
          <a:custGeom>
            <a:avLst/>
            <a:gdLst/>
            <a:ahLst/>
            <a:cxnLst/>
            <a:rect l="l" t="t" r="r" b="b"/>
            <a:pathLst>
              <a:path w="1061444" h="239091">
                <a:moveTo>
                  <a:pt x="0" y="0"/>
                </a:moveTo>
                <a:lnTo>
                  <a:pt x="1061444" y="0"/>
                </a:lnTo>
                <a:lnTo>
                  <a:pt x="1061444" y="239091"/>
                </a:lnTo>
                <a:lnTo>
                  <a:pt x="0" y="23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70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>
            <a:off x="5780691" y="7141647"/>
            <a:ext cx="1061444" cy="239091"/>
          </a:xfrm>
          <a:custGeom>
            <a:avLst/>
            <a:gdLst/>
            <a:ahLst/>
            <a:cxnLst/>
            <a:rect l="l" t="t" r="r" b="b"/>
            <a:pathLst>
              <a:path w="1061444" h="239091">
                <a:moveTo>
                  <a:pt x="0" y="0"/>
                </a:moveTo>
                <a:lnTo>
                  <a:pt x="1061444" y="0"/>
                </a:lnTo>
                <a:lnTo>
                  <a:pt x="1061444" y="239091"/>
                </a:lnTo>
                <a:lnTo>
                  <a:pt x="0" y="23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70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Freeform 13"/>
          <p:cNvSpPr/>
          <p:nvPr/>
        </p:nvSpPr>
        <p:spPr>
          <a:xfrm rot="-5400000">
            <a:off x="10996365" y="6650044"/>
            <a:ext cx="1041276" cy="239091"/>
          </a:xfrm>
          <a:custGeom>
            <a:avLst/>
            <a:gdLst/>
            <a:ahLst/>
            <a:cxnLst/>
            <a:rect l="l" t="t" r="r" b="b"/>
            <a:pathLst>
              <a:path w="1041276" h="239091">
                <a:moveTo>
                  <a:pt x="0" y="0"/>
                </a:moveTo>
                <a:lnTo>
                  <a:pt x="1041277" y="0"/>
                </a:lnTo>
                <a:lnTo>
                  <a:pt x="1041277" y="239091"/>
                </a:lnTo>
                <a:lnTo>
                  <a:pt x="0" y="23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134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4" name="Freeform 14"/>
          <p:cNvSpPr/>
          <p:nvPr/>
        </p:nvSpPr>
        <p:spPr>
          <a:xfrm rot="-10800000">
            <a:off x="12340202" y="7025145"/>
            <a:ext cx="542919" cy="542240"/>
          </a:xfrm>
          <a:custGeom>
            <a:avLst/>
            <a:gdLst/>
            <a:ahLst/>
            <a:cxnLst/>
            <a:rect l="l" t="t" r="r" b="b"/>
            <a:pathLst>
              <a:path w="542919" h="542240">
                <a:moveTo>
                  <a:pt x="0" y="0"/>
                </a:moveTo>
                <a:lnTo>
                  <a:pt x="542918" y="0"/>
                </a:lnTo>
                <a:lnTo>
                  <a:pt x="542918" y="542241"/>
                </a:lnTo>
                <a:lnTo>
                  <a:pt x="0" y="542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Freeform 15"/>
          <p:cNvSpPr/>
          <p:nvPr/>
        </p:nvSpPr>
        <p:spPr>
          <a:xfrm rot="-10800000">
            <a:off x="12357393" y="3863207"/>
            <a:ext cx="542919" cy="542240"/>
          </a:xfrm>
          <a:custGeom>
            <a:avLst/>
            <a:gdLst/>
            <a:ahLst/>
            <a:cxnLst/>
            <a:rect l="l" t="t" r="r" b="b"/>
            <a:pathLst>
              <a:path w="542919" h="542240">
                <a:moveTo>
                  <a:pt x="0" y="0"/>
                </a:moveTo>
                <a:lnTo>
                  <a:pt x="542918" y="0"/>
                </a:lnTo>
                <a:lnTo>
                  <a:pt x="542918" y="542241"/>
                </a:lnTo>
                <a:lnTo>
                  <a:pt x="0" y="542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>
            <a:off x="5389637" y="6990072"/>
            <a:ext cx="542919" cy="542240"/>
          </a:xfrm>
          <a:custGeom>
            <a:avLst/>
            <a:gdLst/>
            <a:ahLst/>
            <a:cxnLst/>
            <a:rect l="l" t="t" r="r" b="b"/>
            <a:pathLst>
              <a:path w="542919" h="542240">
                <a:moveTo>
                  <a:pt x="0" y="0"/>
                </a:moveTo>
                <a:lnTo>
                  <a:pt x="542919" y="0"/>
                </a:lnTo>
                <a:lnTo>
                  <a:pt x="542919" y="542241"/>
                </a:lnTo>
                <a:lnTo>
                  <a:pt x="0" y="542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Freeform 17"/>
          <p:cNvSpPr/>
          <p:nvPr/>
        </p:nvSpPr>
        <p:spPr>
          <a:xfrm>
            <a:off x="7228051" y="4790975"/>
            <a:ext cx="3832024" cy="2117193"/>
          </a:xfrm>
          <a:custGeom>
            <a:avLst/>
            <a:gdLst/>
            <a:ahLst/>
            <a:cxnLst/>
            <a:rect l="l" t="t" r="r" b="b"/>
            <a:pathLst>
              <a:path w="3832024" h="2117193">
                <a:moveTo>
                  <a:pt x="0" y="0"/>
                </a:moveTo>
                <a:lnTo>
                  <a:pt x="3832024" y="0"/>
                </a:lnTo>
                <a:lnTo>
                  <a:pt x="3832024" y="2117194"/>
                </a:lnTo>
                <a:lnTo>
                  <a:pt x="0" y="21171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5389637" y="3863207"/>
            <a:ext cx="542919" cy="542240"/>
          </a:xfrm>
          <a:custGeom>
            <a:avLst/>
            <a:gdLst/>
            <a:ahLst/>
            <a:cxnLst/>
            <a:rect l="l" t="t" r="r" b="b"/>
            <a:pathLst>
              <a:path w="542919" h="542240">
                <a:moveTo>
                  <a:pt x="0" y="0"/>
                </a:moveTo>
                <a:lnTo>
                  <a:pt x="542919" y="0"/>
                </a:lnTo>
                <a:lnTo>
                  <a:pt x="542919" y="542241"/>
                </a:lnTo>
                <a:lnTo>
                  <a:pt x="0" y="542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8371263" y="5110320"/>
            <a:ext cx="1452630" cy="1478504"/>
          </a:xfrm>
          <a:custGeom>
            <a:avLst/>
            <a:gdLst/>
            <a:ahLst/>
            <a:cxnLst/>
            <a:rect l="l" t="t" r="r" b="b"/>
            <a:pathLst>
              <a:path w="1452630" h="1478504">
                <a:moveTo>
                  <a:pt x="0" y="0"/>
                </a:moveTo>
                <a:lnTo>
                  <a:pt x="1452630" y="0"/>
                </a:lnTo>
                <a:lnTo>
                  <a:pt x="1452630" y="1478504"/>
                </a:lnTo>
                <a:lnTo>
                  <a:pt x="0" y="1478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Freeform 20"/>
          <p:cNvSpPr/>
          <p:nvPr/>
        </p:nvSpPr>
        <p:spPr>
          <a:xfrm>
            <a:off x="-932068" y="9298487"/>
            <a:ext cx="7681977" cy="710583"/>
          </a:xfrm>
          <a:custGeom>
            <a:avLst/>
            <a:gdLst/>
            <a:ahLst/>
            <a:cxnLst/>
            <a:rect l="l" t="t" r="r" b="b"/>
            <a:pathLst>
              <a:path w="7681977" h="710583">
                <a:moveTo>
                  <a:pt x="0" y="0"/>
                </a:moveTo>
                <a:lnTo>
                  <a:pt x="7681977" y="0"/>
                </a:lnTo>
                <a:lnTo>
                  <a:pt x="7681977" y="710582"/>
                </a:lnTo>
                <a:lnTo>
                  <a:pt x="0" y="710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1" name="Freeform 21"/>
          <p:cNvSpPr/>
          <p:nvPr/>
        </p:nvSpPr>
        <p:spPr>
          <a:xfrm flipH="1">
            <a:off x="11538091" y="9298487"/>
            <a:ext cx="7681977" cy="710583"/>
          </a:xfrm>
          <a:custGeom>
            <a:avLst/>
            <a:gdLst/>
            <a:ahLst/>
            <a:cxnLst/>
            <a:rect l="l" t="t" r="r" b="b"/>
            <a:pathLst>
              <a:path w="7681977" h="710583">
                <a:moveTo>
                  <a:pt x="7681977" y="0"/>
                </a:moveTo>
                <a:lnTo>
                  <a:pt x="0" y="0"/>
                </a:lnTo>
                <a:lnTo>
                  <a:pt x="0" y="710582"/>
                </a:lnTo>
                <a:lnTo>
                  <a:pt x="7681977" y="710582"/>
                </a:lnTo>
                <a:lnTo>
                  <a:pt x="768197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TextBox 22"/>
          <p:cNvSpPr txBox="1"/>
          <p:nvPr/>
        </p:nvSpPr>
        <p:spPr>
          <a:xfrm>
            <a:off x="4184699" y="582365"/>
            <a:ext cx="9918727" cy="885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3"/>
              </a:lnSpc>
            </a:pPr>
            <a:r>
              <a:rPr lang="en-US" sz="5680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Task Deliverables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59075" y="2212735"/>
            <a:ext cx="3955592" cy="148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8"/>
              </a:lnSpc>
            </a:pPr>
            <a:r>
              <a:rPr lang="en-US" sz="32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2 Subgroups</a:t>
            </a:r>
          </a:p>
          <a:p>
            <a:pPr algn="r">
              <a:lnSpc>
                <a:spcPts val="3968"/>
              </a:lnSpc>
            </a:pPr>
            <a:r>
              <a:rPr lang="en-US" sz="32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Craft Data</a:t>
            </a:r>
          </a:p>
          <a:p>
            <a:pPr algn="r">
              <a:lnSpc>
                <a:spcPts val="3968"/>
              </a:lnSpc>
            </a:pPr>
            <a:r>
              <a:rPr lang="en-US" sz="32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Security Plan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74631" y="6335683"/>
            <a:ext cx="3724481" cy="148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8"/>
              </a:lnSpc>
            </a:pPr>
            <a:r>
              <a:rPr lang="en-US" sz="32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Develop</a:t>
            </a:r>
          </a:p>
          <a:p>
            <a:pPr algn="r">
              <a:lnSpc>
                <a:spcPts val="3968"/>
              </a:lnSpc>
            </a:pPr>
            <a:r>
              <a:rPr lang="en-US" sz="32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Rationale</a:t>
            </a:r>
          </a:p>
          <a:p>
            <a:pPr algn="r">
              <a:lnSpc>
                <a:spcPts val="3968"/>
              </a:lnSpc>
            </a:pPr>
            <a:r>
              <a:rPr lang="en-US" sz="32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Security Plan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281693" y="6175198"/>
            <a:ext cx="3977561" cy="1983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8"/>
              </a:lnSpc>
            </a:pPr>
            <a:r>
              <a:rPr lang="en-US" sz="32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Integrate </a:t>
            </a:r>
          </a:p>
          <a:p>
            <a:pPr algn="r">
              <a:lnSpc>
                <a:spcPts val="3968"/>
              </a:lnSpc>
            </a:pPr>
            <a:r>
              <a:rPr lang="en-US" sz="32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rationale to</a:t>
            </a:r>
          </a:p>
          <a:p>
            <a:pPr algn="r">
              <a:lnSpc>
                <a:spcPts val="3968"/>
              </a:lnSpc>
            </a:pPr>
            <a:r>
              <a:rPr lang="en-US" sz="32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Toronto FC</a:t>
            </a:r>
          </a:p>
          <a:p>
            <a:pPr algn="r">
              <a:lnSpc>
                <a:spcPts val="3968"/>
              </a:lnSpc>
            </a:pPr>
            <a:r>
              <a:rPr lang="en-US" sz="32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Project Portfolio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062236" y="3302282"/>
            <a:ext cx="3197018" cy="148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8"/>
              </a:lnSpc>
            </a:pPr>
            <a:r>
              <a:rPr lang="en-US" sz="32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Analyze</a:t>
            </a:r>
          </a:p>
          <a:p>
            <a:pPr algn="r">
              <a:lnSpc>
                <a:spcPts val="3968"/>
              </a:lnSpc>
            </a:pPr>
            <a:r>
              <a:rPr lang="en-US" sz="32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Extract Insights  </a:t>
            </a:r>
          </a:p>
          <a:p>
            <a:pPr algn="r">
              <a:lnSpc>
                <a:spcPts val="3968"/>
              </a:lnSpc>
            </a:pPr>
            <a:r>
              <a:rPr lang="en-US" sz="32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on Security Plan</a:t>
            </a:r>
          </a:p>
        </p:txBody>
      </p:sp>
      <p:sp>
        <p:nvSpPr>
          <p:cNvPr id="27" name="Freeform 27"/>
          <p:cNvSpPr/>
          <p:nvPr/>
        </p:nvSpPr>
        <p:spPr>
          <a:xfrm>
            <a:off x="481842" y="8454403"/>
            <a:ext cx="1904405" cy="803897"/>
          </a:xfrm>
          <a:custGeom>
            <a:avLst/>
            <a:gdLst/>
            <a:ahLst/>
            <a:cxnLst/>
            <a:rect l="l" t="t" r="r" b="b"/>
            <a:pathLst>
              <a:path w="1904405" h="803897">
                <a:moveTo>
                  <a:pt x="0" y="0"/>
                </a:moveTo>
                <a:lnTo>
                  <a:pt x="1904405" y="0"/>
                </a:lnTo>
                <a:lnTo>
                  <a:pt x="1904405" y="803897"/>
                </a:lnTo>
                <a:lnTo>
                  <a:pt x="0" y="80389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8" name="Freeform 2">
            <a:extLst>
              <a:ext uri="{FF2B5EF4-FFF2-40B4-BE49-F238E27FC236}">
                <a16:creationId xmlns:a16="http://schemas.microsoft.com/office/drawing/2014/main" id="{ABF43909-4FC6-48B1-9B69-1F8ACC48EFA8}"/>
              </a:ext>
            </a:extLst>
          </p:cNvPr>
          <p:cNvSpPr/>
          <p:nvPr/>
        </p:nvSpPr>
        <p:spPr>
          <a:xfrm rot="9325058">
            <a:off x="-2618062" y="-4034121"/>
            <a:ext cx="7330985" cy="7237681"/>
          </a:xfrm>
          <a:custGeom>
            <a:avLst/>
            <a:gdLst/>
            <a:ahLst/>
            <a:cxnLst/>
            <a:rect l="l" t="t" r="r" b="b"/>
            <a:pathLst>
              <a:path w="7330985" h="7237681">
                <a:moveTo>
                  <a:pt x="0" y="0"/>
                </a:moveTo>
                <a:lnTo>
                  <a:pt x="7330985" y="0"/>
                </a:lnTo>
                <a:lnTo>
                  <a:pt x="7330985" y="7237682"/>
                </a:lnTo>
                <a:lnTo>
                  <a:pt x="0" y="72376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4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id="{D693F0D9-9D4F-B1EA-99C0-EB619229A286}"/>
              </a:ext>
            </a:extLst>
          </p:cNvPr>
          <p:cNvSpPr txBox="1"/>
          <p:nvPr/>
        </p:nvSpPr>
        <p:spPr>
          <a:xfrm>
            <a:off x="2442431" y="1811922"/>
            <a:ext cx="4851717" cy="71052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751"/>
              </a:lnSpc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92"/>
    </mc:Choice>
    <mc:Fallback>
      <p:transition spd="slow" advTm="2069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B0206">
                <a:alpha val="100000"/>
              </a:srgbClr>
            </a:gs>
            <a:gs pos="25000">
              <a:srgbClr val="641A2A">
                <a:alpha val="100000"/>
              </a:srgbClr>
            </a:gs>
            <a:gs pos="50000">
              <a:srgbClr val="A42943">
                <a:alpha val="100000"/>
              </a:srgbClr>
            </a:gs>
            <a:gs pos="75000">
              <a:srgbClr val="641A2A">
                <a:alpha val="100000"/>
              </a:srgbClr>
            </a:gs>
            <a:gs pos="100000">
              <a:srgbClr val="1B0206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>
            <a:extLst>
              <a:ext uri="{FF2B5EF4-FFF2-40B4-BE49-F238E27FC236}">
                <a16:creationId xmlns:a16="http://schemas.microsoft.com/office/drawing/2014/main" id="{B0F196F1-EBB9-C935-CF1F-D528CFE03D9F}"/>
              </a:ext>
            </a:extLst>
          </p:cNvPr>
          <p:cNvSpPr/>
          <p:nvPr/>
        </p:nvSpPr>
        <p:spPr>
          <a:xfrm rot="9325058">
            <a:off x="13274003" y="5588101"/>
            <a:ext cx="7330985" cy="7237681"/>
          </a:xfrm>
          <a:custGeom>
            <a:avLst/>
            <a:gdLst/>
            <a:ahLst/>
            <a:cxnLst/>
            <a:rect l="l" t="t" r="r" b="b"/>
            <a:pathLst>
              <a:path w="7330985" h="7237681">
                <a:moveTo>
                  <a:pt x="0" y="0"/>
                </a:moveTo>
                <a:lnTo>
                  <a:pt x="7330985" y="0"/>
                </a:lnTo>
                <a:lnTo>
                  <a:pt x="7330985" y="7237682"/>
                </a:lnTo>
                <a:lnTo>
                  <a:pt x="0" y="72376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" name="Freeform 2"/>
          <p:cNvSpPr/>
          <p:nvPr/>
        </p:nvSpPr>
        <p:spPr>
          <a:xfrm>
            <a:off x="15300558" y="9776970"/>
            <a:ext cx="2385331" cy="286240"/>
          </a:xfrm>
          <a:custGeom>
            <a:avLst/>
            <a:gdLst/>
            <a:ahLst/>
            <a:cxnLst/>
            <a:rect l="l" t="t" r="r" b="b"/>
            <a:pathLst>
              <a:path w="2385331" h="286240">
                <a:moveTo>
                  <a:pt x="0" y="0"/>
                </a:moveTo>
                <a:lnTo>
                  <a:pt x="2385332" y="0"/>
                </a:lnTo>
                <a:lnTo>
                  <a:pt x="2385332" y="286239"/>
                </a:lnTo>
                <a:lnTo>
                  <a:pt x="0" y="2862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 rot="16200000">
            <a:off x="272540" y="4393942"/>
            <a:ext cx="5252561" cy="2902040"/>
          </a:xfrm>
          <a:custGeom>
            <a:avLst/>
            <a:gdLst/>
            <a:ahLst/>
            <a:cxnLst/>
            <a:rect l="l" t="t" r="r" b="b"/>
            <a:pathLst>
              <a:path w="7003415" h="3869387">
                <a:moveTo>
                  <a:pt x="0" y="0"/>
                </a:moveTo>
                <a:lnTo>
                  <a:pt x="7003416" y="0"/>
                </a:lnTo>
                <a:lnTo>
                  <a:pt x="7003416" y="3869387"/>
                </a:lnTo>
                <a:lnTo>
                  <a:pt x="0" y="38693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1" name="Group 11"/>
          <p:cNvGrpSpPr/>
          <p:nvPr/>
        </p:nvGrpSpPr>
        <p:grpSpPr>
          <a:xfrm>
            <a:off x="1582105" y="3456371"/>
            <a:ext cx="2633430" cy="4747816"/>
            <a:chOff x="0" y="0"/>
            <a:chExt cx="557779" cy="10056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57779" cy="1005621"/>
            </a:xfrm>
            <a:custGeom>
              <a:avLst/>
              <a:gdLst/>
              <a:ahLst/>
              <a:cxnLst/>
              <a:rect l="l" t="t" r="r" b="b"/>
              <a:pathLst>
                <a:path w="557779" h="1005621">
                  <a:moveTo>
                    <a:pt x="0" y="0"/>
                  </a:moveTo>
                  <a:lnTo>
                    <a:pt x="557779" y="0"/>
                  </a:lnTo>
                  <a:lnTo>
                    <a:pt x="557779" y="1005621"/>
                  </a:lnTo>
                  <a:lnTo>
                    <a:pt x="0" y="1005621"/>
                  </a:lnTo>
                  <a:close/>
                </a:path>
              </a:pathLst>
            </a:custGeom>
            <a:blipFill>
              <a:blip r:embed="rId8"/>
              <a:stretch>
                <a:fillRect l="-17526" r="-17526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 rot="16200000">
            <a:off x="9618369" y="4297730"/>
            <a:ext cx="5252561" cy="2902040"/>
          </a:xfrm>
          <a:custGeom>
            <a:avLst/>
            <a:gdLst/>
            <a:ahLst/>
            <a:cxnLst/>
            <a:rect l="l" t="t" r="r" b="b"/>
            <a:pathLst>
              <a:path w="7003415" h="3869387">
                <a:moveTo>
                  <a:pt x="0" y="0"/>
                </a:moveTo>
                <a:lnTo>
                  <a:pt x="7003415" y="0"/>
                </a:lnTo>
                <a:lnTo>
                  <a:pt x="7003415" y="3869387"/>
                </a:lnTo>
                <a:lnTo>
                  <a:pt x="0" y="38693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10927935" y="3360159"/>
            <a:ext cx="2633430" cy="4747816"/>
            <a:chOff x="0" y="0"/>
            <a:chExt cx="557779" cy="100562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57779" cy="1005621"/>
            </a:xfrm>
            <a:custGeom>
              <a:avLst/>
              <a:gdLst/>
              <a:ahLst/>
              <a:cxnLst/>
              <a:rect l="l" t="t" r="r" b="b"/>
              <a:pathLst>
                <a:path w="557779" h="1005621">
                  <a:moveTo>
                    <a:pt x="0" y="0"/>
                  </a:moveTo>
                  <a:lnTo>
                    <a:pt x="557779" y="0"/>
                  </a:lnTo>
                  <a:lnTo>
                    <a:pt x="557779" y="1005621"/>
                  </a:lnTo>
                  <a:lnTo>
                    <a:pt x="0" y="1005621"/>
                  </a:lnTo>
                  <a:close/>
                </a:path>
              </a:pathLst>
            </a:custGeom>
            <a:blipFill>
              <a:blip r:embed="rId9"/>
              <a:stretch>
                <a:fillRect l="-32114" r="-32114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954287" y="8821112"/>
            <a:ext cx="1889738" cy="741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3"/>
              </a:lnSpc>
            </a:pPr>
            <a:r>
              <a:rPr lang="en-US" sz="239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PRESCILA</a:t>
            </a:r>
          </a:p>
          <a:p>
            <a:pPr algn="ctr">
              <a:lnSpc>
                <a:spcPts val="2973"/>
              </a:lnSpc>
            </a:pPr>
            <a:r>
              <a:rPr lang="en-US" sz="239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MORA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00452" y="8724900"/>
            <a:ext cx="1889738" cy="741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3"/>
              </a:lnSpc>
            </a:pPr>
            <a:r>
              <a:rPr lang="en-US" sz="239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MOHAMED AFTHAB</a:t>
            </a:r>
          </a:p>
        </p:txBody>
      </p:sp>
      <p:sp>
        <p:nvSpPr>
          <p:cNvPr id="21" name="Freeform 21"/>
          <p:cNvSpPr/>
          <p:nvPr/>
        </p:nvSpPr>
        <p:spPr>
          <a:xfrm>
            <a:off x="6433403" y="531585"/>
            <a:ext cx="5421193" cy="2288422"/>
          </a:xfrm>
          <a:custGeom>
            <a:avLst/>
            <a:gdLst/>
            <a:ahLst/>
            <a:cxnLst/>
            <a:rect l="l" t="t" r="r" b="b"/>
            <a:pathLst>
              <a:path w="5421193" h="2288422">
                <a:moveTo>
                  <a:pt x="0" y="0"/>
                </a:moveTo>
                <a:lnTo>
                  <a:pt x="5421194" y="0"/>
                </a:lnTo>
                <a:lnTo>
                  <a:pt x="5421194" y="2288422"/>
                </a:lnTo>
                <a:lnTo>
                  <a:pt x="0" y="22884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4" name="Freeform 7"/>
          <p:cNvSpPr/>
          <p:nvPr/>
        </p:nvSpPr>
        <p:spPr>
          <a:xfrm rot="16200000">
            <a:off x="12991499" y="4377417"/>
            <a:ext cx="5252561" cy="2902040"/>
          </a:xfrm>
          <a:custGeom>
            <a:avLst/>
            <a:gdLst/>
            <a:ahLst/>
            <a:cxnLst/>
            <a:rect l="l" t="t" r="r" b="b"/>
            <a:pathLst>
              <a:path w="7003415" h="3869387">
                <a:moveTo>
                  <a:pt x="0" y="0"/>
                </a:moveTo>
                <a:lnTo>
                  <a:pt x="7003416" y="0"/>
                </a:lnTo>
                <a:lnTo>
                  <a:pt x="7003416" y="3869387"/>
                </a:lnTo>
                <a:lnTo>
                  <a:pt x="0" y="38693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5" name="Group 8"/>
          <p:cNvGrpSpPr/>
          <p:nvPr/>
        </p:nvGrpSpPr>
        <p:grpSpPr>
          <a:xfrm>
            <a:off x="14301065" y="3439846"/>
            <a:ext cx="2633430" cy="4747816"/>
            <a:chOff x="0" y="0"/>
            <a:chExt cx="557779" cy="1005621"/>
          </a:xfrm>
        </p:grpSpPr>
        <p:sp>
          <p:nvSpPr>
            <p:cNvPr id="26" name="Freeform 9"/>
            <p:cNvSpPr/>
            <p:nvPr/>
          </p:nvSpPr>
          <p:spPr>
            <a:xfrm>
              <a:off x="0" y="0"/>
              <a:ext cx="557779" cy="1005621"/>
            </a:xfrm>
            <a:custGeom>
              <a:avLst/>
              <a:gdLst/>
              <a:ahLst/>
              <a:cxnLst/>
              <a:rect l="l" t="t" r="r" b="b"/>
              <a:pathLst>
                <a:path w="557779" h="1005621">
                  <a:moveTo>
                    <a:pt x="0" y="0"/>
                  </a:moveTo>
                  <a:lnTo>
                    <a:pt x="557779" y="0"/>
                  </a:lnTo>
                  <a:lnTo>
                    <a:pt x="557779" y="1005621"/>
                  </a:lnTo>
                  <a:lnTo>
                    <a:pt x="0" y="1005621"/>
                  </a:lnTo>
                  <a:close/>
                </a:path>
              </a:pathLst>
            </a:custGeom>
            <a:blipFill>
              <a:blip r:embed="rId11"/>
              <a:stretch>
                <a:fillRect l="-47038" r="-54669" b="-2687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7" name="TextBox 17"/>
          <p:cNvSpPr txBox="1"/>
          <p:nvPr/>
        </p:nvSpPr>
        <p:spPr>
          <a:xfrm>
            <a:off x="14672911" y="8804587"/>
            <a:ext cx="2111536" cy="1862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3"/>
              </a:lnSpc>
            </a:pPr>
            <a:r>
              <a:rPr lang="en-US" sz="239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VENKATA MANISH</a:t>
            </a:r>
          </a:p>
          <a:p>
            <a:pPr algn="ctr">
              <a:lnSpc>
                <a:spcPts val="2973"/>
              </a:lnSpc>
            </a:pPr>
            <a:r>
              <a:rPr lang="en-US" sz="239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KATRAGADDA</a:t>
            </a:r>
          </a:p>
          <a:p>
            <a:pPr algn="ctr">
              <a:lnSpc>
                <a:spcPts val="2973"/>
              </a:lnSpc>
            </a:pPr>
            <a:endParaRPr lang="en-US" sz="2398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2973"/>
              </a:lnSpc>
            </a:pPr>
            <a:endParaRPr lang="en-US" sz="2398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8" name="Freeform 4"/>
          <p:cNvSpPr/>
          <p:nvPr/>
        </p:nvSpPr>
        <p:spPr>
          <a:xfrm rot="16200000">
            <a:off x="3549140" y="4377417"/>
            <a:ext cx="5252561" cy="2902040"/>
          </a:xfrm>
          <a:custGeom>
            <a:avLst/>
            <a:gdLst/>
            <a:ahLst/>
            <a:cxnLst/>
            <a:rect l="l" t="t" r="r" b="b"/>
            <a:pathLst>
              <a:path w="7003415" h="3869387">
                <a:moveTo>
                  <a:pt x="0" y="0"/>
                </a:moveTo>
                <a:lnTo>
                  <a:pt x="7003415" y="0"/>
                </a:lnTo>
                <a:lnTo>
                  <a:pt x="7003415" y="3869387"/>
                </a:lnTo>
                <a:lnTo>
                  <a:pt x="0" y="38693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9" name="Group 5"/>
          <p:cNvGrpSpPr/>
          <p:nvPr/>
        </p:nvGrpSpPr>
        <p:grpSpPr>
          <a:xfrm>
            <a:off x="4858706" y="3439846"/>
            <a:ext cx="2633430" cy="4747816"/>
            <a:chOff x="0" y="0"/>
            <a:chExt cx="557779" cy="1005621"/>
          </a:xfrm>
        </p:grpSpPr>
        <p:sp>
          <p:nvSpPr>
            <p:cNvPr id="30" name="Freeform 6"/>
            <p:cNvSpPr/>
            <p:nvPr/>
          </p:nvSpPr>
          <p:spPr>
            <a:xfrm>
              <a:off x="0" y="0"/>
              <a:ext cx="557779" cy="1005621"/>
            </a:xfrm>
            <a:custGeom>
              <a:avLst/>
              <a:gdLst/>
              <a:ahLst/>
              <a:cxnLst/>
              <a:rect l="l" t="t" r="r" b="b"/>
              <a:pathLst>
                <a:path w="557779" h="1005621">
                  <a:moveTo>
                    <a:pt x="0" y="0"/>
                  </a:moveTo>
                  <a:lnTo>
                    <a:pt x="557779" y="0"/>
                  </a:lnTo>
                  <a:lnTo>
                    <a:pt x="557779" y="1005621"/>
                  </a:lnTo>
                  <a:lnTo>
                    <a:pt x="0" y="1005621"/>
                  </a:lnTo>
                  <a:close/>
                </a:path>
              </a:pathLst>
            </a:custGeom>
            <a:blipFill>
              <a:blip r:embed="rId12"/>
              <a:stretch>
                <a:fillRect l="-30805" r="-32640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1" name="TextBox 16"/>
          <p:cNvSpPr txBox="1"/>
          <p:nvPr/>
        </p:nvSpPr>
        <p:spPr>
          <a:xfrm>
            <a:off x="5191234" y="8804587"/>
            <a:ext cx="1889738" cy="1115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3"/>
              </a:lnSpc>
            </a:pPr>
            <a:r>
              <a:rPr lang="en-US" sz="239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CHIBUIKE OKOROAMA</a:t>
            </a:r>
          </a:p>
          <a:p>
            <a:pPr algn="ctr">
              <a:lnSpc>
                <a:spcPts val="2973"/>
              </a:lnSpc>
            </a:pPr>
            <a:endParaRPr lang="en-US" sz="2398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E7E3F77F-D5EB-4284-5D69-0F60DDD4557B}"/>
              </a:ext>
            </a:extLst>
          </p:cNvPr>
          <p:cNvSpPr txBox="1"/>
          <p:nvPr/>
        </p:nvSpPr>
        <p:spPr>
          <a:xfrm rot="10800000">
            <a:off x="7860172" y="3764824"/>
            <a:ext cx="864596" cy="4338587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algn="ctr">
              <a:lnSpc>
                <a:spcPts val="7043"/>
              </a:lnSpc>
            </a:pPr>
            <a:r>
              <a:rPr lang="en-US" sz="5650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Team </a:t>
            </a:r>
            <a:r>
              <a:rPr lang="en-US" sz="5650" b="1" dirty="0">
                <a:solidFill>
                  <a:srgbClr val="FFFF00"/>
                </a:solidFill>
                <a:latin typeface="Tomorrow Bold"/>
                <a:ea typeface="Tomorrow Bold"/>
                <a:cs typeface="Tomorrow Bold"/>
                <a:sym typeface="Tomorrow Bold"/>
              </a:rPr>
              <a:t>A</a:t>
            </a:r>
            <a:r>
              <a:rPr lang="en-US" sz="5650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 </a:t>
            </a:r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0F65C726-6416-9FAC-2FAA-A4C33706294D}"/>
              </a:ext>
            </a:extLst>
          </p:cNvPr>
          <p:cNvSpPr txBox="1"/>
          <p:nvPr/>
        </p:nvSpPr>
        <p:spPr>
          <a:xfrm rot="10800000">
            <a:off x="9476914" y="3728526"/>
            <a:ext cx="864596" cy="4338587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algn="ctr">
              <a:lnSpc>
                <a:spcPts val="7043"/>
              </a:lnSpc>
            </a:pPr>
            <a:r>
              <a:rPr lang="en-US" sz="5650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Team </a:t>
            </a:r>
            <a:r>
              <a:rPr lang="en-US" sz="5650" b="1" dirty="0">
                <a:solidFill>
                  <a:srgbClr val="FFFF00"/>
                </a:solidFill>
                <a:latin typeface="Tomorrow Bold"/>
                <a:ea typeface="Tomorrow Bold"/>
                <a:cs typeface="Tomorrow Bold"/>
                <a:sym typeface="Tomorrow Bold"/>
              </a:rPr>
              <a:t>B</a:t>
            </a:r>
            <a:r>
              <a:rPr lang="en-US" sz="5650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23"/>
    </mc:Choice>
    <mc:Fallback>
      <p:transition spd="slow" advTm="2822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B0206">
                <a:alpha val="100000"/>
              </a:srgbClr>
            </a:gs>
            <a:gs pos="25000">
              <a:srgbClr val="641A2A">
                <a:alpha val="100000"/>
              </a:srgbClr>
            </a:gs>
            <a:gs pos="50000">
              <a:srgbClr val="A42943">
                <a:alpha val="100000"/>
              </a:srgbClr>
            </a:gs>
            <a:gs pos="75000">
              <a:srgbClr val="641A2A">
                <a:alpha val="100000"/>
              </a:srgbClr>
            </a:gs>
            <a:gs pos="100000">
              <a:srgbClr val="1B0206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81907">
            <a:off x="-2727228" y="3768319"/>
            <a:ext cx="8885443" cy="8772356"/>
          </a:xfrm>
          <a:custGeom>
            <a:avLst/>
            <a:gdLst/>
            <a:ahLst/>
            <a:cxnLst/>
            <a:rect l="l" t="t" r="r" b="b"/>
            <a:pathLst>
              <a:path w="8885443" h="8772356">
                <a:moveTo>
                  <a:pt x="0" y="0"/>
                </a:moveTo>
                <a:lnTo>
                  <a:pt x="8885444" y="0"/>
                </a:lnTo>
                <a:lnTo>
                  <a:pt x="8885444" y="8772355"/>
                </a:lnTo>
                <a:lnTo>
                  <a:pt x="0" y="8772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TextBox 13"/>
          <p:cNvSpPr txBox="1"/>
          <p:nvPr/>
        </p:nvSpPr>
        <p:spPr>
          <a:xfrm rot="-5400000">
            <a:off x="2457321" y="-1272015"/>
            <a:ext cx="1814664" cy="5186410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algn="ctr">
              <a:lnSpc>
                <a:spcPts val="7043"/>
              </a:lnSpc>
            </a:pPr>
            <a:r>
              <a:rPr lang="en-US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omorrow Bold"/>
                <a:ea typeface="Tomorrow Bold"/>
                <a:cs typeface="Tomorrow Bold"/>
                <a:sym typeface="Tomorrow Bold"/>
              </a:rPr>
              <a:t>Data Security </a:t>
            </a:r>
          </a:p>
          <a:p>
            <a:pPr algn="ctr">
              <a:lnSpc>
                <a:spcPts val="7043"/>
              </a:lnSpc>
            </a:pPr>
            <a:r>
              <a:rPr lang="en-US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omorrow Bold"/>
                <a:ea typeface="Tomorrow Bold"/>
                <a:cs typeface="Tomorrow Bold"/>
                <a:sym typeface="Tomorrow Bold"/>
              </a:rPr>
              <a:t>Plan</a:t>
            </a:r>
            <a:endParaRPr lang="en-US" sz="7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omorrow Bold"/>
              <a:ea typeface="Tomorrow Bold"/>
              <a:cs typeface="Tomorrow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624877" y="2623467"/>
            <a:ext cx="7933845" cy="2378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2857" lvl="1" indent="-271428" algn="l">
              <a:lnSpc>
                <a:spcPts val="3117"/>
              </a:lnSpc>
              <a:buAutoNum type="arabicPeriod"/>
            </a:pPr>
            <a:r>
              <a:rPr lang="en-US" sz="2514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Encryption</a:t>
            </a:r>
          </a:p>
          <a:p>
            <a:pPr marL="1085714" lvl="2" indent="-361905" algn="l">
              <a:lnSpc>
                <a:spcPts val="3117"/>
              </a:lnSpc>
              <a:buFont typeface="Arial"/>
              <a:buChar char="⚬"/>
            </a:pPr>
            <a:r>
              <a:rPr lang="en-US" sz="2514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Encrypt stored and transmitted energy data </a:t>
            </a:r>
          </a:p>
          <a:p>
            <a:pPr marL="1085714" lvl="2" indent="-361905" algn="l">
              <a:lnSpc>
                <a:spcPts val="3117"/>
              </a:lnSpc>
              <a:buFont typeface="Arial"/>
              <a:buChar char="⚬"/>
            </a:pPr>
            <a:r>
              <a:rPr lang="en-US" sz="2514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Secure API for facility management systems</a:t>
            </a:r>
          </a:p>
          <a:p>
            <a:pPr marL="542857" lvl="1" indent="-271428" algn="l">
              <a:lnSpc>
                <a:spcPts val="3117"/>
              </a:lnSpc>
              <a:buAutoNum type="arabicPeriod"/>
            </a:pPr>
            <a:r>
              <a:rPr lang="en-US" sz="2514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Access Control</a:t>
            </a:r>
          </a:p>
          <a:p>
            <a:pPr marL="1085714" lvl="2" indent="-361905" algn="l">
              <a:lnSpc>
                <a:spcPts val="3117"/>
              </a:lnSpc>
              <a:buFont typeface="Arial"/>
              <a:buChar char="⚬"/>
            </a:pPr>
            <a:r>
              <a:rPr lang="en-US" sz="2514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Role-Based Access for energy data</a:t>
            </a:r>
          </a:p>
          <a:p>
            <a:pPr marL="1085714" lvl="2" indent="-361905" algn="l">
              <a:lnSpc>
                <a:spcPts val="3117"/>
              </a:lnSpc>
              <a:buFont typeface="Arial"/>
              <a:buChar char="⚬"/>
            </a:pPr>
            <a:r>
              <a:rPr lang="en-US" sz="2514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Multi-factor authentication (MFA)</a:t>
            </a:r>
          </a:p>
        </p:txBody>
      </p:sp>
      <p:sp>
        <p:nvSpPr>
          <p:cNvPr id="21" name="Freeform 21"/>
          <p:cNvSpPr/>
          <p:nvPr/>
        </p:nvSpPr>
        <p:spPr>
          <a:xfrm>
            <a:off x="330923" y="9144000"/>
            <a:ext cx="1904405" cy="803897"/>
          </a:xfrm>
          <a:custGeom>
            <a:avLst/>
            <a:gdLst/>
            <a:ahLst/>
            <a:cxnLst/>
            <a:rect l="l" t="t" r="r" b="b"/>
            <a:pathLst>
              <a:path w="1904405" h="803897">
                <a:moveTo>
                  <a:pt x="0" y="0"/>
                </a:moveTo>
                <a:lnTo>
                  <a:pt x="1904404" y="0"/>
                </a:lnTo>
                <a:lnTo>
                  <a:pt x="1904404" y="803897"/>
                </a:lnTo>
                <a:lnTo>
                  <a:pt x="0" y="8038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B2F69ACB-E6EC-8E17-0260-662D0125E7CF}"/>
              </a:ext>
            </a:extLst>
          </p:cNvPr>
          <p:cNvSpPr txBox="1"/>
          <p:nvPr/>
        </p:nvSpPr>
        <p:spPr>
          <a:xfrm>
            <a:off x="7315200" y="6670961"/>
            <a:ext cx="8077201" cy="285865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751"/>
              </a:lnSpc>
            </a:pPr>
            <a:endParaRPr/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45ADDA14-67F5-8775-9913-05B5A6C415FC}"/>
              </a:ext>
            </a:extLst>
          </p:cNvPr>
          <p:cNvSpPr txBox="1"/>
          <p:nvPr/>
        </p:nvSpPr>
        <p:spPr>
          <a:xfrm rot="16200000">
            <a:off x="7832996" y="-445238"/>
            <a:ext cx="864596" cy="4338587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algn="ctr">
              <a:lnSpc>
                <a:spcPts val="7043"/>
              </a:lnSpc>
            </a:pPr>
            <a:r>
              <a:rPr lang="en-US" sz="5650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Team </a:t>
            </a:r>
            <a:r>
              <a:rPr lang="en-US" sz="5650" b="1" dirty="0">
                <a:solidFill>
                  <a:srgbClr val="FFFF00"/>
                </a:solidFill>
                <a:latin typeface="Tomorrow Bold"/>
                <a:ea typeface="Tomorrow Bold"/>
                <a:cs typeface="Tomorrow Bold"/>
                <a:sym typeface="Tomorrow Bold"/>
              </a:rPr>
              <a:t>A</a:t>
            </a:r>
            <a:r>
              <a:rPr lang="en-US" sz="5650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 </a:t>
            </a:r>
          </a:p>
        </p:txBody>
      </p:sp>
      <p:grpSp>
        <p:nvGrpSpPr>
          <p:cNvPr id="26" name="Group 2">
            <a:extLst>
              <a:ext uri="{FF2B5EF4-FFF2-40B4-BE49-F238E27FC236}">
                <a16:creationId xmlns:a16="http://schemas.microsoft.com/office/drawing/2014/main" id="{38F19900-0B65-BE95-12A3-A14C83F38A16}"/>
              </a:ext>
            </a:extLst>
          </p:cNvPr>
          <p:cNvGrpSpPr/>
          <p:nvPr/>
        </p:nvGrpSpPr>
        <p:grpSpPr>
          <a:xfrm>
            <a:off x="1336865" y="3746999"/>
            <a:ext cx="4118033" cy="2355181"/>
            <a:chOff x="0" y="0"/>
            <a:chExt cx="5490710" cy="3140241"/>
          </a:xfrm>
        </p:grpSpPr>
        <p:pic>
          <p:nvPicPr>
            <p:cNvPr id="27" name="Picture 3">
              <a:extLst>
                <a:ext uri="{FF2B5EF4-FFF2-40B4-BE49-F238E27FC236}">
                  <a16:creationId xmlns:a16="http://schemas.microsoft.com/office/drawing/2014/main" id="{2B4EEAAE-5550-673E-1638-C748C9339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47000"/>
            </a:blip>
            <a:srcRect t="7079" b="7079"/>
            <a:stretch>
              <a:fillRect/>
            </a:stretch>
          </p:blipFill>
          <p:spPr>
            <a:xfrm>
              <a:off x="0" y="0"/>
              <a:ext cx="5490710" cy="3140241"/>
            </a:xfrm>
            <a:prstGeom prst="rect">
              <a:avLst/>
            </a:prstGeom>
          </p:spPr>
        </p:pic>
      </p:grpSp>
      <p:sp>
        <p:nvSpPr>
          <p:cNvPr id="28" name="Freeform 4">
            <a:extLst>
              <a:ext uri="{FF2B5EF4-FFF2-40B4-BE49-F238E27FC236}">
                <a16:creationId xmlns:a16="http://schemas.microsoft.com/office/drawing/2014/main" id="{58A6DB02-E909-9159-490D-057EA27E8FDB}"/>
              </a:ext>
            </a:extLst>
          </p:cNvPr>
          <p:cNvSpPr/>
          <p:nvPr/>
        </p:nvSpPr>
        <p:spPr>
          <a:xfrm>
            <a:off x="1132918" y="3672124"/>
            <a:ext cx="4678327" cy="2584776"/>
          </a:xfrm>
          <a:custGeom>
            <a:avLst/>
            <a:gdLst/>
            <a:ahLst/>
            <a:cxnLst/>
            <a:rect l="l" t="t" r="r" b="b"/>
            <a:pathLst>
              <a:path w="4678327" h="2584776">
                <a:moveTo>
                  <a:pt x="0" y="0"/>
                </a:moveTo>
                <a:lnTo>
                  <a:pt x="4678327" y="0"/>
                </a:lnTo>
                <a:lnTo>
                  <a:pt x="4678327" y="2584776"/>
                </a:lnTo>
                <a:lnTo>
                  <a:pt x="0" y="25847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EB2452AE-514E-7FFB-9B22-9317E24E6DFF}"/>
              </a:ext>
            </a:extLst>
          </p:cNvPr>
          <p:cNvSpPr txBox="1"/>
          <p:nvPr/>
        </p:nvSpPr>
        <p:spPr>
          <a:xfrm>
            <a:off x="1336865" y="4550481"/>
            <a:ext cx="437813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64"/>
              </a:lnSpc>
            </a:pPr>
            <a:r>
              <a:rPr lang="en-US" sz="4400" b="1" dirty="0">
                <a:solidFill>
                  <a:srgbClr val="000000"/>
                </a:solidFill>
                <a:latin typeface="Tomorrow Bold"/>
                <a:ea typeface="Tomorrow Bold"/>
                <a:cs typeface="Tomorrow Bold"/>
                <a:sym typeface="Tomorrow Bold"/>
              </a:rPr>
              <a:t>Confidentiality </a:t>
            </a:r>
          </a:p>
          <a:p>
            <a:pPr algn="ctr">
              <a:lnSpc>
                <a:spcPts val="4464"/>
              </a:lnSpc>
            </a:pPr>
            <a:r>
              <a:rPr lang="en-US" sz="4400" b="1" dirty="0">
                <a:solidFill>
                  <a:srgbClr val="000000"/>
                </a:solidFill>
                <a:latin typeface="Tomorrow Bold"/>
                <a:ea typeface="Tomorrow Bold"/>
                <a:cs typeface="Tomorrow Bold"/>
                <a:sym typeface="Tomorrow Bold"/>
              </a:rPr>
              <a:t>Measures</a:t>
            </a: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8CA3D84C-4383-C67A-48EF-898F11732390}"/>
              </a:ext>
            </a:extLst>
          </p:cNvPr>
          <p:cNvSpPr txBox="1"/>
          <p:nvPr/>
        </p:nvSpPr>
        <p:spPr>
          <a:xfrm rot="16200000">
            <a:off x="7726653" y="4451269"/>
            <a:ext cx="864596" cy="4338587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algn="ctr">
              <a:lnSpc>
                <a:spcPts val="7043"/>
              </a:lnSpc>
            </a:pPr>
            <a:r>
              <a:rPr lang="en-US" sz="5650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Team </a:t>
            </a:r>
            <a:r>
              <a:rPr lang="en-US" sz="5650" b="1" dirty="0">
                <a:solidFill>
                  <a:srgbClr val="FFFF00"/>
                </a:solidFill>
                <a:latin typeface="Tomorrow Bold"/>
                <a:ea typeface="Tomorrow Bold"/>
                <a:cs typeface="Tomorrow Bold"/>
                <a:sym typeface="Tomorrow Bold"/>
              </a:rPr>
              <a:t>B</a:t>
            </a:r>
            <a:r>
              <a:rPr lang="en-US" sz="5650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 </a:t>
            </a:r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49E973CB-3E5F-176C-1391-1032B7D52C2D}"/>
              </a:ext>
            </a:extLst>
          </p:cNvPr>
          <p:cNvSpPr txBox="1"/>
          <p:nvPr/>
        </p:nvSpPr>
        <p:spPr>
          <a:xfrm>
            <a:off x="10591800" y="6570165"/>
            <a:ext cx="6324600" cy="3173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2857" marR="0" lvl="1" indent="-271428" defTabSz="914400" rtl="0" eaLnBrk="1" fontAlgn="auto" latinLnBrk="0" hangingPunct="1">
              <a:lnSpc>
                <a:spcPts val="31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514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 Bold"/>
                <a:ea typeface="DM Sans Bold"/>
                <a:cs typeface="DM Sans Bold"/>
                <a:sym typeface="DM Sans Bold"/>
              </a:rPr>
              <a:t>Data Minimization</a:t>
            </a:r>
          </a:p>
          <a:p>
            <a:pPr marL="1085714" marR="0" lvl="2" indent="-361905" defTabSz="914400" rtl="0" eaLnBrk="1" fontAlgn="auto" latinLnBrk="0" hangingPunct="1">
              <a:lnSpc>
                <a:spcPts val="31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⚬"/>
              <a:tabLst/>
              <a:defRPr/>
            </a:pPr>
            <a:r>
              <a:rPr kumimoji="0" lang="en-US" sz="251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Implement retention policies</a:t>
            </a:r>
          </a:p>
          <a:p>
            <a:pPr marL="542857" marR="0" lvl="1" indent="-271428" defTabSz="914400" rtl="0" eaLnBrk="1" fontAlgn="auto" latinLnBrk="0" hangingPunct="1">
              <a:lnSpc>
                <a:spcPts val="31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514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 Bold"/>
                <a:ea typeface="DM Sans Bold"/>
                <a:cs typeface="DM Sans Bold"/>
                <a:sym typeface="DM Sans Bold"/>
              </a:rPr>
              <a:t>Secure Communication</a:t>
            </a:r>
          </a:p>
          <a:p>
            <a:pPr marL="1085714" marR="0" lvl="2" indent="-361905" defTabSz="914400" rtl="0" eaLnBrk="1" fontAlgn="auto" latinLnBrk="0" hangingPunct="1">
              <a:lnSpc>
                <a:spcPts val="31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⚬"/>
              <a:tabLst/>
              <a:defRPr/>
            </a:pPr>
            <a:r>
              <a:rPr kumimoji="0" lang="en-US" sz="251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Encrypt all data transmission</a:t>
            </a:r>
          </a:p>
          <a:p>
            <a:pPr marL="1085714" marR="0" lvl="2" indent="-361905" defTabSz="914400" rtl="0" eaLnBrk="1" fontAlgn="auto" latinLnBrk="0" hangingPunct="1">
              <a:lnSpc>
                <a:spcPts val="31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⚬"/>
              <a:tabLst/>
              <a:defRPr/>
            </a:pPr>
            <a:r>
              <a:rPr kumimoji="0" lang="en-US" sz="251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Secure remote access</a:t>
            </a:r>
          </a:p>
          <a:p>
            <a:pPr marL="542857" marR="0" lvl="1" indent="-271428" defTabSz="914400" rtl="0" eaLnBrk="1" fontAlgn="auto" latinLnBrk="0" hangingPunct="1">
              <a:lnSpc>
                <a:spcPts val="31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514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 Bold"/>
                <a:ea typeface="DM Sans Bold"/>
                <a:cs typeface="DM Sans Bold"/>
                <a:sym typeface="DM Sans Bold"/>
              </a:rPr>
              <a:t>Privacy by Design</a:t>
            </a:r>
          </a:p>
          <a:p>
            <a:pPr marL="1085714" marR="0" lvl="2" indent="-361905" defTabSz="914400" rtl="0" eaLnBrk="1" fontAlgn="auto" latinLnBrk="0" hangingPunct="1">
              <a:lnSpc>
                <a:spcPts val="31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⚬"/>
              <a:tabLst/>
              <a:defRPr/>
            </a:pPr>
            <a:r>
              <a:rPr kumimoji="0" lang="en-US" sz="251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Regular impact assessments</a:t>
            </a:r>
          </a:p>
          <a:p>
            <a:pPr marL="0" marR="0" lvl="0" indent="0" defTabSz="914400" rtl="0" eaLnBrk="1" fontAlgn="auto" latinLnBrk="0" hangingPunct="1">
              <a:lnSpc>
                <a:spcPts val="31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14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" name="Freeform 18">
            <a:extLst>
              <a:ext uri="{FF2B5EF4-FFF2-40B4-BE49-F238E27FC236}">
                <a16:creationId xmlns:a16="http://schemas.microsoft.com/office/drawing/2014/main" id="{E74E9E24-5286-6658-D4CC-B1024DF14584}"/>
              </a:ext>
            </a:extLst>
          </p:cNvPr>
          <p:cNvSpPr/>
          <p:nvPr/>
        </p:nvSpPr>
        <p:spPr>
          <a:xfrm>
            <a:off x="5715000" y="5523880"/>
            <a:ext cx="10434587" cy="578300"/>
          </a:xfrm>
          <a:custGeom>
            <a:avLst/>
            <a:gdLst/>
            <a:ahLst/>
            <a:cxnLst/>
            <a:rect l="l" t="t" r="r" b="b"/>
            <a:pathLst>
              <a:path w="4819170" h="578300">
                <a:moveTo>
                  <a:pt x="0" y="0"/>
                </a:moveTo>
                <a:lnTo>
                  <a:pt x="4819170" y="0"/>
                </a:lnTo>
                <a:lnTo>
                  <a:pt x="4819170" y="578301"/>
                </a:lnTo>
                <a:lnTo>
                  <a:pt x="0" y="5783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49"/>
    </mc:Choice>
    <mc:Fallback>
      <p:transition spd="slow" advTm="4154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B0206">
                <a:alpha val="100000"/>
              </a:srgbClr>
            </a:gs>
            <a:gs pos="25000">
              <a:srgbClr val="641A2A">
                <a:alpha val="100000"/>
              </a:srgbClr>
            </a:gs>
            <a:gs pos="50000">
              <a:srgbClr val="A42943">
                <a:alpha val="100000"/>
              </a:srgbClr>
            </a:gs>
            <a:gs pos="75000">
              <a:srgbClr val="641A2A">
                <a:alpha val="100000"/>
              </a:srgbClr>
            </a:gs>
            <a:gs pos="100000">
              <a:srgbClr val="1B0206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310131-C26A-B82C-3EB7-94AB44DE4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B407A18-FD63-5F69-A126-0008D693B46F}"/>
              </a:ext>
            </a:extLst>
          </p:cNvPr>
          <p:cNvSpPr/>
          <p:nvPr/>
        </p:nvSpPr>
        <p:spPr>
          <a:xfrm rot="-781907">
            <a:off x="-2727228" y="3768319"/>
            <a:ext cx="8885443" cy="8772356"/>
          </a:xfrm>
          <a:custGeom>
            <a:avLst/>
            <a:gdLst/>
            <a:ahLst/>
            <a:cxnLst/>
            <a:rect l="l" t="t" r="r" b="b"/>
            <a:pathLst>
              <a:path w="8885443" h="8772356">
                <a:moveTo>
                  <a:pt x="0" y="0"/>
                </a:moveTo>
                <a:lnTo>
                  <a:pt x="8885444" y="0"/>
                </a:lnTo>
                <a:lnTo>
                  <a:pt x="8885444" y="8772355"/>
                </a:lnTo>
                <a:lnTo>
                  <a:pt x="0" y="8772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475A126-27DE-AEA5-887F-754163969964}"/>
              </a:ext>
            </a:extLst>
          </p:cNvPr>
          <p:cNvSpPr txBox="1"/>
          <p:nvPr/>
        </p:nvSpPr>
        <p:spPr>
          <a:xfrm rot="-5400000">
            <a:off x="2457321" y="-1272015"/>
            <a:ext cx="1814664" cy="5186410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algn="ctr">
              <a:lnSpc>
                <a:spcPts val="7043"/>
              </a:lnSpc>
            </a:pPr>
            <a:r>
              <a:rPr lang="en-US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omorrow Bold"/>
                <a:ea typeface="Tomorrow Bold"/>
                <a:cs typeface="Tomorrow Bold"/>
                <a:sym typeface="Tomorrow Bold"/>
              </a:rPr>
              <a:t>Data Security </a:t>
            </a:r>
          </a:p>
          <a:p>
            <a:pPr algn="ctr">
              <a:lnSpc>
                <a:spcPts val="7043"/>
              </a:lnSpc>
            </a:pPr>
            <a:r>
              <a:rPr lang="en-US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omorrow Bold"/>
                <a:ea typeface="Tomorrow Bold"/>
                <a:cs typeface="Tomorrow Bold"/>
                <a:sym typeface="Tomorrow Bold"/>
              </a:rPr>
              <a:t>Plan</a:t>
            </a:r>
            <a:endParaRPr lang="en-US" sz="7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omorrow Bold"/>
              <a:ea typeface="Tomorrow Bold"/>
              <a:cs typeface="Tomorrow Bold"/>
            </a:endParaRP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3816B3CD-5E4A-D109-58FD-4A7FCB6EE3FF}"/>
              </a:ext>
            </a:extLst>
          </p:cNvPr>
          <p:cNvSpPr/>
          <p:nvPr/>
        </p:nvSpPr>
        <p:spPr>
          <a:xfrm>
            <a:off x="330923" y="9144000"/>
            <a:ext cx="1904405" cy="803897"/>
          </a:xfrm>
          <a:custGeom>
            <a:avLst/>
            <a:gdLst/>
            <a:ahLst/>
            <a:cxnLst/>
            <a:rect l="l" t="t" r="r" b="b"/>
            <a:pathLst>
              <a:path w="1904405" h="803897">
                <a:moveTo>
                  <a:pt x="0" y="0"/>
                </a:moveTo>
                <a:lnTo>
                  <a:pt x="1904404" y="0"/>
                </a:lnTo>
                <a:lnTo>
                  <a:pt x="1904404" y="803897"/>
                </a:lnTo>
                <a:lnTo>
                  <a:pt x="0" y="8038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8AE58AC1-CC4B-0CEF-7668-AB19B42F2166}"/>
              </a:ext>
            </a:extLst>
          </p:cNvPr>
          <p:cNvSpPr txBox="1"/>
          <p:nvPr/>
        </p:nvSpPr>
        <p:spPr>
          <a:xfrm>
            <a:off x="7315200" y="6670961"/>
            <a:ext cx="8077201" cy="285865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751"/>
              </a:lnSpc>
            </a:pPr>
            <a:endParaRPr/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80E64861-C1A1-EAEF-6F45-1C23831EF99F}"/>
              </a:ext>
            </a:extLst>
          </p:cNvPr>
          <p:cNvSpPr txBox="1"/>
          <p:nvPr/>
        </p:nvSpPr>
        <p:spPr>
          <a:xfrm rot="16200000">
            <a:off x="7832996" y="-445238"/>
            <a:ext cx="864596" cy="4338587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algn="ctr">
              <a:lnSpc>
                <a:spcPts val="7043"/>
              </a:lnSpc>
            </a:pPr>
            <a:r>
              <a:rPr lang="en-US" sz="5650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Team </a:t>
            </a:r>
            <a:r>
              <a:rPr lang="en-US" sz="5650" b="1" dirty="0">
                <a:solidFill>
                  <a:srgbClr val="FFFF00"/>
                </a:solidFill>
                <a:latin typeface="Tomorrow Bold"/>
                <a:ea typeface="Tomorrow Bold"/>
                <a:cs typeface="Tomorrow Bold"/>
                <a:sym typeface="Tomorrow Bold"/>
              </a:rPr>
              <a:t>A</a:t>
            </a:r>
            <a:r>
              <a:rPr lang="en-US" sz="5650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 </a:t>
            </a: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90FAEFEE-45D8-11D8-6E2B-0F8DD53866D9}"/>
              </a:ext>
            </a:extLst>
          </p:cNvPr>
          <p:cNvSpPr txBox="1"/>
          <p:nvPr/>
        </p:nvSpPr>
        <p:spPr>
          <a:xfrm rot="16200000">
            <a:off x="7724985" y="3872930"/>
            <a:ext cx="864596" cy="4338587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algn="ctr">
              <a:lnSpc>
                <a:spcPts val="7043"/>
              </a:lnSpc>
            </a:pPr>
            <a:r>
              <a:rPr lang="en-US" sz="5650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Team </a:t>
            </a:r>
            <a:r>
              <a:rPr lang="en-US" sz="5650" b="1" dirty="0">
                <a:solidFill>
                  <a:srgbClr val="FFFF00"/>
                </a:solidFill>
                <a:latin typeface="Tomorrow Bold"/>
                <a:ea typeface="Tomorrow Bold"/>
                <a:cs typeface="Tomorrow Bold"/>
                <a:sym typeface="Tomorrow Bold"/>
              </a:rPr>
              <a:t>B</a:t>
            </a:r>
            <a:r>
              <a:rPr lang="en-US" sz="5650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 </a:t>
            </a:r>
          </a:p>
        </p:txBody>
      </p:sp>
      <p:sp>
        <p:nvSpPr>
          <p:cNvPr id="33" name="Freeform 18">
            <a:extLst>
              <a:ext uri="{FF2B5EF4-FFF2-40B4-BE49-F238E27FC236}">
                <a16:creationId xmlns:a16="http://schemas.microsoft.com/office/drawing/2014/main" id="{A3EE8853-A7E5-6FB2-A08C-F54B9F793FE6}"/>
              </a:ext>
            </a:extLst>
          </p:cNvPr>
          <p:cNvSpPr/>
          <p:nvPr/>
        </p:nvSpPr>
        <p:spPr>
          <a:xfrm>
            <a:off x="5791200" y="5079466"/>
            <a:ext cx="10434587" cy="578300"/>
          </a:xfrm>
          <a:custGeom>
            <a:avLst/>
            <a:gdLst/>
            <a:ahLst/>
            <a:cxnLst/>
            <a:rect l="l" t="t" r="r" b="b"/>
            <a:pathLst>
              <a:path w="4819170" h="578300">
                <a:moveTo>
                  <a:pt x="0" y="0"/>
                </a:moveTo>
                <a:lnTo>
                  <a:pt x="4819170" y="0"/>
                </a:lnTo>
                <a:lnTo>
                  <a:pt x="4819170" y="578301"/>
                </a:lnTo>
                <a:lnTo>
                  <a:pt x="0" y="5783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9CF1478A-C610-6F2D-4EA9-C151007FE4A4}"/>
              </a:ext>
            </a:extLst>
          </p:cNvPr>
          <p:cNvGrpSpPr/>
          <p:nvPr/>
        </p:nvGrpSpPr>
        <p:grpSpPr>
          <a:xfrm>
            <a:off x="1393021" y="3734297"/>
            <a:ext cx="4118033" cy="2355181"/>
            <a:chOff x="0" y="0"/>
            <a:chExt cx="5490710" cy="3140241"/>
          </a:xfrm>
        </p:grpSpPr>
        <p:pic>
          <p:nvPicPr>
            <p:cNvPr id="4" name="Picture 7">
              <a:extLst>
                <a:ext uri="{FF2B5EF4-FFF2-40B4-BE49-F238E27FC236}">
                  <a16:creationId xmlns:a16="http://schemas.microsoft.com/office/drawing/2014/main" id="{574BB1F9-7AF3-66E4-5BEB-81621C497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000"/>
            </a:blip>
            <a:srcRect t="7079" b="7079"/>
            <a:stretch>
              <a:fillRect/>
            </a:stretch>
          </p:blipFill>
          <p:spPr>
            <a:xfrm>
              <a:off x="0" y="0"/>
              <a:ext cx="5490710" cy="3140241"/>
            </a:xfrm>
            <a:prstGeom prst="rect">
              <a:avLst/>
            </a:prstGeom>
          </p:spPr>
        </p:pic>
      </p:grpSp>
      <p:sp>
        <p:nvSpPr>
          <p:cNvPr id="5" name="Freeform 8">
            <a:extLst>
              <a:ext uri="{FF2B5EF4-FFF2-40B4-BE49-F238E27FC236}">
                <a16:creationId xmlns:a16="http://schemas.microsoft.com/office/drawing/2014/main" id="{69D806C1-F4CF-6B5E-99A0-27CF562E1882}"/>
              </a:ext>
            </a:extLst>
          </p:cNvPr>
          <p:cNvSpPr/>
          <p:nvPr/>
        </p:nvSpPr>
        <p:spPr>
          <a:xfrm>
            <a:off x="1112873" y="3619500"/>
            <a:ext cx="4678327" cy="2584776"/>
          </a:xfrm>
          <a:custGeom>
            <a:avLst/>
            <a:gdLst/>
            <a:ahLst/>
            <a:cxnLst/>
            <a:rect l="l" t="t" r="r" b="b"/>
            <a:pathLst>
              <a:path w="4678327" h="2584776">
                <a:moveTo>
                  <a:pt x="0" y="0"/>
                </a:moveTo>
                <a:lnTo>
                  <a:pt x="4678328" y="0"/>
                </a:lnTo>
                <a:lnTo>
                  <a:pt x="4678328" y="2584776"/>
                </a:lnTo>
                <a:lnTo>
                  <a:pt x="0" y="25847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69C81A81-4F11-2F8D-D984-4E1C0EA29507}"/>
              </a:ext>
            </a:extLst>
          </p:cNvPr>
          <p:cNvSpPr txBox="1"/>
          <p:nvPr/>
        </p:nvSpPr>
        <p:spPr>
          <a:xfrm>
            <a:off x="1564390" y="4349532"/>
            <a:ext cx="3725547" cy="1158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4"/>
              </a:lnSpc>
            </a:pPr>
            <a:r>
              <a:rPr lang="en-US" sz="4400" b="1" dirty="0">
                <a:solidFill>
                  <a:srgbClr val="000000"/>
                </a:solidFill>
                <a:latin typeface="Tomorrow Bold"/>
                <a:ea typeface="Tomorrow Bold"/>
                <a:cs typeface="Tomorrow Bold"/>
                <a:sym typeface="Tomorrow Bold"/>
              </a:rPr>
              <a:t>Integrity Measures</a:t>
            </a: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423628FA-02F4-7C80-5EC5-388B170F5F42}"/>
              </a:ext>
            </a:extLst>
          </p:cNvPr>
          <p:cNvSpPr txBox="1"/>
          <p:nvPr/>
        </p:nvSpPr>
        <p:spPr>
          <a:xfrm>
            <a:off x="6847618" y="2725135"/>
            <a:ext cx="9012364" cy="1958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857" lvl="1" indent="-271428" algn="l">
              <a:lnSpc>
                <a:spcPts val="3117"/>
              </a:lnSpc>
              <a:buAutoNum type="arabicPeriod"/>
            </a:pPr>
            <a:r>
              <a:rPr lang="en-US" sz="2514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Data Validation</a:t>
            </a:r>
          </a:p>
          <a:p>
            <a:pPr marL="1085714" lvl="2" indent="-361905" algn="l">
              <a:lnSpc>
                <a:spcPts val="3117"/>
              </a:lnSpc>
              <a:buFont typeface="Arial"/>
              <a:buChar char="⚬"/>
            </a:pPr>
            <a:r>
              <a:rPr lang="en-US" sz="2514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Check for anomalous usage patterns</a:t>
            </a:r>
          </a:p>
          <a:p>
            <a:pPr marL="542857" lvl="1" indent="-271428" algn="l">
              <a:lnSpc>
                <a:spcPts val="3117"/>
              </a:lnSpc>
              <a:buAutoNum type="arabicPeriod"/>
            </a:pPr>
            <a:r>
              <a:rPr lang="en-US" sz="2514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Audit Trails</a:t>
            </a:r>
          </a:p>
          <a:p>
            <a:pPr marL="542857" lvl="1" indent="-271428" algn="l">
              <a:lnSpc>
                <a:spcPts val="3117"/>
              </a:lnSpc>
              <a:buAutoNum type="arabicPeriod"/>
            </a:pPr>
            <a:r>
              <a:rPr lang="en-US" sz="2514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Compliance Monitoring</a:t>
            </a:r>
          </a:p>
          <a:p>
            <a:pPr marL="1085714" lvl="2" indent="-361905" algn="l">
              <a:lnSpc>
                <a:spcPts val="3117"/>
              </a:lnSpc>
              <a:buFont typeface="Arial"/>
              <a:buChar char="⚬"/>
            </a:pPr>
            <a:r>
              <a:rPr lang="en-US" sz="2514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Track environmental regulation adherence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F98A7ACD-DED8-2A53-B40C-94A4744C1DA8}"/>
              </a:ext>
            </a:extLst>
          </p:cNvPr>
          <p:cNvSpPr txBox="1"/>
          <p:nvPr/>
        </p:nvSpPr>
        <p:spPr>
          <a:xfrm>
            <a:off x="6858504" y="6979783"/>
            <a:ext cx="9614113" cy="234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857" lvl="1" indent="-271428" algn="l">
              <a:lnSpc>
                <a:spcPts val="3117"/>
              </a:lnSpc>
              <a:buAutoNum type="arabicPeriod"/>
            </a:pPr>
            <a:r>
              <a:rPr lang="en-US" sz="2514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Data Quality Assurance</a:t>
            </a:r>
          </a:p>
          <a:p>
            <a:pPr marL="1085714" lvl="2" indent="-361905" algn="l">
              <a:lnSpc>
                <a:spcPts val="3117"/>
              </a:lnSpc>
              <a:buFont typeface="Arial"/>
              <a:buChar char="⚬"/>
            </a:pPr>
            <a:r>
              <a:rPr lang="en-US" sz="2514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Calibrate monitoring equipment</a:t>
            </a:r>
          </a:p>
          <a:p>
            <a:pPr marL="542857" lvl="1" indent="-271428" algn="l">
              <a:lnSpc>
                <a:spcPts val="3117"/>
              </a:lnSpc>
              <a:buAutoNum type="arabicPeriod"/>
            </a:pPr>
            <a:r>
              <a:rPr lang="en-US" sz="2514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Change Management</a:t>
            </a:r>
          </a:p>
          <a:p>
            <a:pPr marL="1085714" lvl="2" indent="-361905" algn="l">
              <a:lnSpc>
                <a:spcPts val="3117"/>
              </a:lnSpc>
              <a:buFont typeface="Arial"/>
              <a:buChar char="⚬"/>
            </a:pPr>
            <a:r>
              <a:rPr lang="en-US" sz="2514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Strict system update protocols and version control</a:t>
            </a:r>
          </a:p>
          <a:p>
            <a:pPr marL="542857" lvl="1" indent="-271428" algn="l">
              <a:lnSpc>
                <a:spcPts val="3117"/>
              </a:lnSpc>
              <a:buAutoNum type="arabicPeriod"/>
            </a:pPr>
            <a:r>
              <a:rPr lang="en-US" sz="2514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Ethical Data Use</a:t>
            </a:r>
          </a:p>
          <a:p>
            <a:pPr marL="1085714" lvl="2" indent="-361905" algn="l">
              <a:lnSpc>
                <a:spcPts val="3117"/>
              </a:lnSpc>
              <a:buFont typeface="Arial"/>
              <a:buChar char="⚬"/>
            </a:pPr>
            <a:r>
              <a:rPr lang="en-US" sz="2514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Establish ethical policies and staff privacy training</a:t>
            </a:r>
          </a:p>
        </p:txBody>
      </p:sp>
    </p:spTree>
    <p:extLst>
      <p:ext uri="{BB962C8B-B14F-4D97-AF65-F5344CB8AC3E}">
        <p14:creationId xmlns:p14="http://schemas.microsoft.com/office/powerpoint/2010/main" val="1226341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55"/>
    </mc:Choice>
    <mc:Fallback>
      <p:transition spd="slow" advTm="4085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B0206">
                <a:alpha val="100000"/>
              </a:srgbClr>
            </a:gs>
            <a:gs pos="25000">
              <a:srgbClr val="641A2A">
                <a:alpha val="100000"/>
              </a:srgbClr>
            </a:gs>
            <a:gs pos="50000">
              <a:srgbClr val="A42943">
                <a:alpha val="100000"/>
              </a:srgbClr>
            </a:gs>
            <a:gs pos="75000">
              <a:srgbClr val="641A2A">
                <a:alpha val="100000"/>
              </a:srgbClr>
            </a:gs>
            <a:gs pos="100000">
              <a:srgbClr val="1B0206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96844F-FF76-F6ED-0CEA-B5172249B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73B1B30-8FEC-A8E5-2EFB-6DDA00238F9C}"/>
              </a:ext>
            </a:extLst>
          </p:cNvPr>
          <p:cNvSpPr/>
          <p:nvPr/>
        </p:nvSpPr>
        <p:spPr>
          <a:xfrm rot="-781907">
            <a:off x="-2727228" y="3768319"/>
            <a:ext cx="8885443" cy="8772356"/>
          </a:xfrm>
          <a:custGeom>
            <a:avLst/>
            <a:gdLst/>
            <a:ahLst/>
            <a:cxnLst/>
            <a:rect l="l" t="t" r="r" b="b"/>
            <a:pathLst>
              <a:path w="8885443" h="8772356">
                <a:moveTo>
                  <a:pt x="0" y="0"/>
                </a:moveTo>
                <a:lnTo>
                  <a:pt x="8885444" y="0"/>
                </a:lnTo>
                <a:lnTo>
                  <a:pt x="8885444" y="8772355"/>
                </a:lnTo>
                <a:lnTo>
                  <a:pt x="0" y="8772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95EF80D-9FCC-36F3-1232-01A10CF6C3E1}"/>
              </a:ext>
            </a:extLst>
          </p:cNvPr>
          <p:cNvSpPr txBox="1"/>
          <p:nvPr/>
        </p:nvSpPr>
        <p:spPr>
          <a:xfrm rot="-5400000">
            <a:off x="2457321" y="-1272015"/>
            <a:ext cx="1814664" cy="5186410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algn="ctr">
              <a:lnSpc>
                <a:spcPts val="7043"/>
              </a:lnSpc>
            </a:pPr>
            <a:r>
              <a:rPr lang="en-US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omorrow Bold"/>
                <a:ea typeface="Tomorrow Bold"/>
                <a:cs typeface="Tomorrow Bold"/>
                <a:sym typeface="Tomorrow Bold"/>
              </a:rPr>
              <a:t>Data Security </a:t>
            </a:r>
          </a:p>
          <a:p>
            <a:pPr algn="ctr">
              <a:lnSpc>
                <a:spcPts val="7043"/>
              </a:lnSpc>
            </a:pPr>
            <a:r>
              <a:rPr lang="en-US" sz="7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omorrow Bold"/>
                <a:ea typeface="Tomorrow Bold"/>
                <a:cs typeface="Tomorrow Bold"/>
                <a:sym typeface="Tomorrow Bold"/>
              </a:rPr>
              <a:t>Plan</a:t>
            </a:r>
            <a:endParaRPr lang="en-US" sz="7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omorrow Bold"/>
              <a:ea typeface="Tomorrow Bold"/>
              <a:cs typeface="Tomorrow Bold"/>
            </a:endParaRP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38D12040-84C5-9906-507A-2EB0E2592C09}"/>
              </a:ext>
            </a:extLst>
          </p:cNvPr>
          <p:cNvSpPr/>
          <p:nvPr/>
        </p:nvSpPr>
        <p:spPr>
          <a:xfrm>
            <a:off x="330923" y="9144000"/>
            <a:ext cx="1904405" cy="803897"/>
          </a:xfrm>
          <a:custGeom>
            <a:avLst/>
            <a:gdLst/>
            <a:ahLst/>
            <a:cxnLst/>
            <a:rect l="l" t="t" r="r" b="b"/>
            <a:pathLst>
              <a:path w="1904405" h="803897">
                <a:moveTo>
                  <a:pt x="0" y="0"/>
                </a:moveTo>
                <a:lnTo>
                  <a:pt x="1904404" y="0"/>
                </a:lnTo>
                <a:lnTo>
                  <a:pt x="1904404" y="803897"/>
                </a:lnTo>
                <a:lnTo>
                  <a:pt x="0" y="8038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2AB1EBAB-A9CA-5B66-6548-5103A9CE5D43}"/>
              </a:ext>
            </a:extLst>
          </p:cNvPr>
          <p:cNvSpPr txBox="1"/>
          <p:nvPr/>
        </p:nvSpPr>
        <p:spPr>
          <a:xfrm>
            <a:off x="7315200" y="6670961"/>
            <a:ext cx="8077201" cy="285865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751"/>
              </a:lnSpc>
            </a:pPr>
            <a:endParaRPr/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35FBE89B-467E-7650-FD2F-AC35833BE7CB}"/>
              </a:ext>
            </a:extLst>
          </p:cNvPr>
          <p:cNvSpPr txBox="1"/>
          <p:nvPr/>
        </p:nvSpPr>
        <p:spPr>
          <a:xfrm rot="16200000">
            <a:off x="7832996" y="-445238"/>
            <a:ext cx="864596" cy="4338587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algn="ctr">
              <a:lnSpc>
                <a:spcPts val="7043"/>
              </a:lnSpc>
            </a:pPr>
            <a:r>
              <a:rPr lang="en-US" sz="5650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Team </a:t>
            </a:r>
            <a:r>
              <a:rPr lang="en-US" sz="5650" b="1" dirty="0">
                <a:solidFill>
                  <a:srgbClr val="FFFF00"/>
                </a:solidFill>
                <a:latin typeface="Tomorrow Bold"/>
                <a:ea typeface="Tomorrow Bold"/>
                <a:cs typeface="Tomorrow Bold"/>
                <a:sym typeface="Tomorrow Bold"/>
              </a:rPr>
              <a:t>A</a:t>
            </a:r>
            <a:r>
              <a:rPr lang="en-US" sz="5650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 </a:t>
            </a: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3059924F-DC65-CB4F-8156-5CC205243F84}"/>
              </a:ext>
            </a:extLst>
          </p:cNvPr>
          <p:cNvSpPr txBox="1"/>
          <p:nvPr/>
        </p:nvSpPr>
        <p:spPr>
          <a:xfrm rot="16200000">
            <a:off x="7726653" y="4451269"/>
            <a:ext cx="864596" cy="4338587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algn="ctr">
              <a:lnSpc>
                <a:spcPts val="7043"/>
              </a:lnSpc>
            </a:pPr>
            <a:r>
              <a:rPr lang="en-US" sz="5650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Team </a:t>
            </a:r>
            <a:r>
              <a:rPr lang="en-US" sz="5650" b="1" dirty="0">
                <a:solidFill>
                  <a:srgbClr val="FFFF00"/>
                </a:solidFill>
                <a:latin typeface="Tomorrow Bold"/>
                <a:ea typeface="Tomorrow Bold"/>
                <a:cs typeface="Tomorrow Bold"/>
                <a:sym typeface="Tomorrow Bold"/>
              </a:rPr>
              <a:t>B</a:t>
            </a:r>
            <a:r>
              <a:rPr lang="en-US" sz="5650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 </a:t>
            </a:r>
          </a:p>
        </p:txBody>
      </p:sp>
      <p:sp>
        <p:nvSpPr>
          <p:cNvPr id="33" name="Freeform 18">
            <a:extLst>
              <a:ext uri="{FF2B5EF4-FFF2-40B4-BE49-F238E27FC236}">
                <a16:creationId xmlns:a16="http://schemas.microsoft.com/office/drawing/2014/main" id="{C845F5A2-A0A8-B997-5423-A6ED342F4046}"/>
              </a:ext>
            </a:extLst>
          </p:cNvPr>
          <p:cNvSpPr/>
          <p:nvPr/>
        </p:nvSpPr>
        <p:spPr>
          <a:xfrm>
            <a:off x="5715000" y="5523880"/>
            <a:ext cx="10434587" cy="578300"/>
          </a:xfrm>
          <a:custGeom>
            <a:avLst/>
            <a:gdLst/>
            <a:ahLst/>
            <a:cxnLst/>
            <a:rect l="l" t="t" r="r" b="b"/>
            <a:pathLst>
              <a:path w="4819170" h="578300">
                <a:moveTo>
                  <a:pt x="0" y="0"/>
                </a:moveTo>
                <a:lnTo>
                  <a:pt x="4819170" y="0"/>
                </a:lnTo>
                <a:lnTo>
                  <a:pt x="4819170" y="578301"/>
                </a:lnTo>
                <a:lnTo>
                  <a:pt x="0" y="5783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FC7B3B62-AAB5-7922-E582-F4C7B3F27156}"/>
              </a:ext>
            </a:extLst>
          </p:cNvPr>
          <p:cNvGrpSpPr/>
          <p:nvPr/>
        </p:nvGrpSpPr>
        <p:grpSpPr>
          <a:xfrm>
            <a:off x="1533919" y="3541766"/>
            <a:ext cx="4118033" cy="2355181"/>
            <a:chOff x="0" y="0"/>
            <a:chExt cx="5490710" cy="3140241"/>
          </a:xfrm>
        </p:grpSpPr>
        <p:pic>
          <p:nvPicPr>
            <p:cNvPr id="4" name="Picture 10">
              <a:extLst>
                <a:ext uri="{FF2B5EF4-FFF2-40B4-BE49-F238E27FC236}">
                  <a16:creationId xmlns:a16="http://schemas.microsoft.com/office/drawing/2014/main" id="{2BF5CE20-8F8A-B70F-9477-F5EC7FB30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000"/>
            </a:blip>
            <a:srcRect t="7079" b="7079"/>
            <a:stretch>
              <a:fillRect/>
            </a:stretch>
          </p:blipFill>
          <p:spPr>
            <a:xfrm>
              <a:off x="0" y="0"/>
              <a:ext cx="5490710" cy="3140241"/>
            </a:xfrm>
            <a:prstGeom prst="rect">
              <a:avLst/>
            </a:prstGeom>
          </p:spPr>
        </p:pic>
      </p:grpSp>
      <p:sp>
        <p:nvSpPr>
          <p:cNvPr id="5" name="Freeform 11">
            <a:extLst>
              <a:ext uri="{FF2B5EF4-FFF2-40B4-BE49-F238E27FC236}">
                <a16:creationId xmlns:a16="http://schemas.microsoft.com/office/drawing/2014/main" id="{1706A0AD-6FAB-26DF-A71C-4DFA8EB08AAF}"/>
              </a:ext>
            </a:extLst>
          </p:cNvPr>
          <p:cNvSpPr/>
          <p:nvPr/>
        </p:nvSpPr>
        <p:spPr>
          <a:xfrm>
            <a:off x="1253771" y="3426968"/>
            <a:ext cx="4678327" cy="2584776"/>
          </a:xfrm>
          <a:custGeom>
            <a:avLst/>
            <a:gdLst/>
            <a:ahLst/>
            <a:cxnLst/>
            <a:rect l="l" t="t" r="r" b="b"/>
            <a:pathLst>
              <a:path w="4678327" h="2584776">
                <a:moveTo>
                  <a:pt x="0" y="0"/>
                </a:moveTo>
                <a:lnTo>
                  <a:pt x="4678328" y="0"/>
                </a:lnTo>
                <a:lnTo>
                  <a:pt x="4678328" y="2584776"/>
                </a:lnTo>
                <a:lnTo>
                  <a:pt x="0" y="25847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069E33D1-CAD7-5548-F2B0-C7955A118630}"/>
              </a:ext>
            </a:extLst>
          </p:cNvPr>
          <p:cNvSpPr txBox="1"/>
          <p:nvPr/>
        </p:nvSpPr>
        <p:spPr>
          <a:xfrm>
            <a:off x="1730162" y="4157000"/>
            <a:ext cx="3725547" cy="1158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4"/>
              </a:lnSpc>
            </a:pPr>
            <a:r>
              <a:rPr lang="en-US" sz="4400" b="1" dirty="0">
                <a:solidFill>
                  <a:srgbClr val="000000"/>
                </a:solidFill>
                <a:latin typeface="Tomorrow Bold"/>
                <a:ea typeface="Tomorrow Bold"/>
                <a:cs typeface="Tomorrow Bold"/>
                <a:sym typeface="Tomorrow Bold"/>
              </a:rPr>
              <a:t>Availability Measures</a:t>
            </a: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873AEE14-7023-ADBD-222E-1E6F63B7A327}"/>
              </a:ext>
            </a:extLst>
          </p:cNvPr>
          <p:cNvSpPr txBox="1"/>
          <p:nvPr/>
        </p:nvSpPr>
        <p:spPr>
          <a:xfrm>
            <a:off x="6888340" y="2247664"/>
            <a:ext cx="7092495" cy="3130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857" lvl="1" indent="-271428" algn="l">
              <a:lnSpc>
                <a:spcPts val="3117"/>
              </a:lnSpc>
              <a:buAutoNum type="arabicPeriod"/>
            </a:pPr>
            <a:r>
              <a:rPr lang="en-US" sz="2514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System Redundancy</a:t>
            </a:r>
          </a:p>
          <a:p>
            <a:pPr marL="1085714" lvl="2" indent="-361905" algn="l">
              <a:lnSpc>
                <a:spcPts val="3117"/>
              </a:lnSpc>
              <a:buFont typeface="Arial"/>
              <a:buChar char="⚬"/>
            </a:pPr>
            <a:r>
              <a:rPr lang="en-US" sz="2514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Redundant historical data storage</a:t>
            </a:r>
          </a:p>
          <a:p>
            <a:pPr marL="542857" lvl="1" indent="-271428" algn="l">
              <a:lnSpc>
                <a:spcPts val="3117"/>
              </a:lnSpc>
              <a:buAutoNum type="arabicPeriod"/>
            </a:pPr>
            <a:r>
              <a:rPr lang="en-US" sz="2514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Disaster Recovery</a:t>
            </a:r>
          </a:p>
          <a:p>
            <a:pPr marL="1085714" lvl="2" indent="-361905" algn="l">
              <a:lnSpc>
                <a:spcPts val="3117"/>
              </a:lnSpc>
              <a:buFont typeface="Arial"/>
              <a:buChar char="⚬"/>
            </a:pPr>
            <a:r>
              <a:rPr lang="en-US" sz="2514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Regular database backups</a:t>
            </a:r>
          </a:p>
          <a:p>
            <a:pPr marL="1085714" lvl="2" indent="-361905" algn="l">
              <a:lnSpc>
                <a:spcPts val="3117"/>
              </a:lnSpc>
              <a:buFont typeface="Arial"/>
              <a:buChar char="⚬"/>
            </a:pPr>
            <a:r>
              <a:rPr lang="en-US" sz="2514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Establish recovery protocols</a:t>
            </a:r>
          </a:p>
          <a:p>
            <a:pPr marL="542857" lvl="1" indent="-271428" algn="l">
              <a:lnSpc>
                <a:spcPts val="3117"/>
              </a:lnSpc>
              <a:buAutoNum type="arabicPeriod"/>
            </a:pPr>
            <a:r>
              <a:rPr lang="en-US" sz="2514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Continuous Monitoring</a:t>
            </a:r>
          </a:p>
          <a:p>
            <a:pPr marL="1085714" lvl="2" indent="-361905" algn="l">
              <a:lnSpc>
                <a:spcPts val="3117"/>
              </a:lnSpc>
              <a:buFont typeface="Arial"/>
              <a:buChar char="⚬"/>
            </a:pPr>
            <a:r>
              <a:rPr lang="en-US" sz="2514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Real-time consumption monitoring</a:t>
            </a:r>
          </a:p>
          <a:p>
            <a:pPr marL="1085714" lvl="2" indent="-361905" algn="l">
              <a:lnSpc>
                <a:spcPts val="3117"/>
              </a:lnSpc>
              <a:buFont typeface="Arial"/>
              <a:buChar char="⚬"/>
            </a:pPr>
            <a:r>
              <a:rPr lang="en-US" sz="2514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Alert on unexpected usage spikes</a:t>
            </a:r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8BAD576F-3D28-52CC-3EEE-39E8E3CB1999}"/>
              </a:ext>
            </a:extLst>
          </p:cNvPr>
          <p:cNvSpPr txBox="1"/>
          <p:nvPr/>
        </p:nvSpPr>
        <p:spPr>
          <a:xfrm>
            <a:off x="8915400" y="7036341"/>
            <a:ext cx="7092495" cy="1958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857" lvl="1" indent="-271428" algn="l">
              <a:lnSpc>
                <a:spcPts val="3117"/>
              </a:lnSpc>
              <a:buAutoNum type="arabicPeriod"/>
            </a:pPr>
            <a:r>
              <a:rPr lang="en-US" sz="2514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Scalable Infrastructure (Cloud based)</a:t>
            </a:r>
          </a:p>
          <a:p>
            <a:pPr marL="542857" lvl="1" indent="-271428" algn="l">
              <a:lnSpc>
                <a:spcPts val="3117"/>
              </a:lnSpc>
              <a:buAutoNum type="arabicPeriod"/>
            </a:pPr>
            <a:r>
              <a:rPr lang="en-US" sz="2514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Incident Response</a:t>
            </a:r>
          </a:p>
          <a:p>
            <a:pPr marL="1085714" lvl="2" indent="-361905" algn="l">
              <a:lnSpc>
                <a:spcPts val="3117"/>
              </a:lnSpc>
              <a:buFont typeface="Arial"/>
              <a:buChar char="⚬"/>
            </a:pPr>
            <a:r>
              <a:rPr lang="en-US" sz="2514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Plan for potential breaches</a:t>
            </a:r>
          </a:p>
          <a:p>
            <a:pPr marL="1085714" lvl="2" indent="-361905" algn="l">
              <a:lnSpc>
                <a:spcPts val="3117"/>
              </a:lnSpc>
              <a:buFont typeface="Arial"/>
              <a:buChar char="⚬"/>
            </a:pPr>
            <a:r>
              <a:rPr lang="en-US" sz="2514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Regular system failure drills</a:t>
            </a:r>
          </a:p>
          <a:p>
            <a:pPr marL="542857" lvl="1" indent="-271428" algn="l">
              <a:lnSpc>
                <a:spcPts val="3117"/>
              </a:lnSpc>
              <a:buAutoNum type="arabicPeriod"/>
            </a:pPr>
            <a:r>
              <a:rPr lang="en-US" sz="2514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Stakeholder Communication</a:t>
            </a:r>
          </a:p>
        </p:txBody>
      </p:sp>
    </p:spTree>
    <p:extLst>
      <p:ext uri="{BB962C8B-B14F-4D97-AF65-F5344CB8AC3E}">
        <p14:creationId xmlns:p14="http://schemas.microsoft.com/office/powerpoint/2010/main" val="4176995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50"/>
    </mc:Choice>
    <mc:Fallback>
      <p:transition spd="slow" advTm="3735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B0206">
                <a:alpha val="100000"/>
              </a:srgbClr>
            </a:gs>
            <a:gs pos="25000">
              <a:srgbClr val="641A2A">
                <a:alpha val="100000"/>
              </a:srgbClr>
            </a:gs>
            <a:gs pos="50000">
              <a:srgbClr val="A42943">
                <a:alpha val="100000"/>
              </a:srgbClr>
            </a:gs>
            <a:gs pos="75000">
              <a:srgbClr val="641A2A">
                <a:alpha val="100000"/>
              </a:srgbClr>
            </a:gs>
            <a:gs pos="100000">
              <a:srgbClr val="1B0206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22706" y="3147662"/>
            <a:ext cx="3335222" cy="1842710"/>
          </a:xfrm>
          <a:custGeom>
            <a:avLst/>
            <a:gdLst/>
            <a:ahLst/>
            <a:cxnLst/>
            <a:rect l="l" t="t" r="r" b="b"/>
            <a:pathLst>
              <a:path w="3335222" h="1842710">
                <a:moveTo>
                  <a:pt x="0" y="0"/>
                </a:moveTo>
                <a:lnTo>
                  <a:pt x="3335222" y="0"/>
                </a:lnTo>
                <a:lnTo>
                  <a:pt x="3335222" y="1842710"/>
                </a:lnTo>
                <a:lnTo>
                  <a:pt x="0" y="1842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9530072" y="3147662"/>
            <a:ext cx="3335222" cy="1842710"/>
          </a:xfrm>
          <a:custGeom>
            <a:avLst/>
            <a:gdLst/>
            <a:ahLst/>
            <a:cxnLst/>
            <a:rect l="l" t="t" r="r" b="b"/>
            <a:pathLst>
              <a:path w="3335222" h="1842710">
                <a:moveTo>
                  <a:pt x="0" y="0"/>
                </a:moveTo>
                <a:lnTo>
                  <a:pt x="3335222" y="0"/>
                </a:lnTo>
                <a:lnTo>
                  <a:pt x="3335222" y="1842710"/>
                </a:lnTo>
                <a:lnTo>
                  <a:pt x="0" y="1842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 rot="-781907">
            <a:off x="-1494382" y="6039825"/>
            <a:ext cx="7330985" cy="7237681"/>
          </a:xfrm>
          <a:custGeom>
            <a:avLst/>
            <a:gdLst/>
            <a:ahLst/>
            <a:cxnLst/>
            <a:rect l="l" t="t" r="r" b="b"/>
            <a:pathLst>
              <a:path w="7330985" h="7237681">
                <a:moveTo>
                  <a:pt x="0" y="0"/>
                </a:moveTo>
                <a:lnTo>
                  <a:pt x="7330985" y="0"/>
                </a:lnTo>
                <a:lnTo>
                  <a:pt x="7330985" y="7237681"/>
                </a:lnTo>
                <a:lnTo>
                  <a:pt x="0" y="72376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315340" y="3147662"/>
            <a:ext cx="3335222" cy="1842710"/>
          </a:xfrm>
          <a:custGeom>
            <a:avLst/>
            <a:gdLst/>
            <a:ahLst/>
            <a:cxnLst/>
            <a:rect l="l" t="t" r="r" b="b"/>
            <a:pathLst>
              <a:path w="3335222" h="1842710">
                <a:moveTo>
                  <a:pt x="0" y="0"/>
                </a:moveTo>
                <a:lnTo>
                  <a:pt x="3335221" y="0"/>
                </a:lnTo>
                <a:lnTo>
                  <a:pt x="3335221" y="1842710"/>
                </a:lnTo>
                <a:lnTo>
                  <a:pt x="0" y="1842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13637439" y="3147662"/>
            <a:ext cx="3335222" cy="1842710"/>
          </a:xfrm>
          <a:custGeom>
            <a:avLst/>
            <a:gdLst/>
            <a:ahLst/>
            <a:cxnLst/>
            <a:rect l="l" t="t" r="r" b="b"/>
            <a:pathLst>
              <a:path w="3335222" h="1842710">
                <a:moveTo>
                  <a:pt x="0" y="0"/>
                </a:moveTo>
                <a:lnTo>
                  <a:pt x="3335221" y="0"/>
                </a:lnTo>
                <a:lnTo>
                  <a:pt x="3335221" y="1842710"/>
                </a:lnTo>
                <a:lnTo>
                  <a:pt x="0" y="1842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 flipH="1">
            <a:off x="9672559" y="9558325"/>
            <a:ext cx="9338469" cy="863808"/>
          </a:xfrm>
          <a:custGeom>
            <a:avLst/>
            <a:gdLst/>
            <a:ahLst/>
            <a:cxnLst/>
            <a:rect l="l" t="t" r="r" b="b"/>
            <a:pathLst>
              <a:path w="9338469" h="863808">
                <a:moveTo>
                  <a:pt x="9338469" y="0"/>
                </a:moveTo>
                <a:lnTo>
                  <a:pt x="0" y="0"/>
                </a:lnTo>
                <a:lnTo>
                  <a:pt x="0" y="863808"/>
                </a:lnTo>
                <a:lnTo>
                  <a:pt x="9338469" y="863808"/>
                </a:lnTo>
                <a:lnTo>
                  <a:pt x="933846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-723028" y="9558325"/>
            <a:ext cx="9338469" cy="863808"/>
          </a:xfrm>
          <a:custGeom>
            <a:avLst/>
            <a:gdLst/>
            <a:ahLst/>
            <a:cxnLst/>
            <a:rect l="l" t="t" r="r" b="b"/>
            <a:pathLst>
              <a:path w="9338469" h="863808">
                <a:moveTo>
                  <a:pt x="0" y="0"/>
                </a:moveTo>
                <a:lnTo>
                  <a:pt x="9338469" y="0"/>
                </a:lnTo>
                <a:lnTo>
                  <a:pt x="9338469" y="863808"/>
                </a:lnTo>
                <a:lnTo>
                  <a:pt x="0" y="8638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6324417" y="3377573"/>
            <a:ext cx="1367330" cy="1382887"/>
          </a:xfrm>
          <a:custGeom>
            <a:avLst/>
            <a:gdLst/>
            <a:ahLst/>
            <a:cxnLst/>
            <a:rect l="l" t="t" r="r" b="b"/>
            <a:pathLst>
              <a:path w="1367330" h="1382887">
                <a:moveTo>
                  <a:pt x="0" y="0"/>
                </a:moveTo>
                <a:lnTo>
                  <a:pt x="1367330" y="0"/>
                </a:lnTo>
                <a:lnTo>
                  <a:pt x="1367330" y="1382888"/>
                </a:lnTo>
                <a:lnTo>
                  <a:pt x="0" y="13828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2319039" y="3372955"/>
            <a:ext cx="1265342" cy="1382887"/>
          </a:xfrm>
          <a:custGeom>
            <a:avLst/>
            <a:gdLst/>
            <a:ahLst/>
            <a:cxnLst/>
            <a:rect l="l" t="t" r="r" b="b"/>
            <a:pathLst>
              <a:path w="1265342" h="1382887">
                <a:moveTo>
                  <a:pt x="0" y="0"/>
                </a:moveTo>
                <a:lnTo>
                  <a:pt x="1265342" y="0"/>
                </a:lnTo>
                <a:lnTo>
                  <a:pt x="1265342" y="1382887"/>
                </a:lnTo>
                <a:lnTo>
                  <a:pt x="0" y="13828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>
            <a:off x="10598967" y="3465682"/>
            <a:ext cx="1197433" cy="1197433"/>
          </a:xfrm>
          <a:custGeom>
            <a:avLst/>
            <a:gdLst/>
            <a:ahLst/>
            <a:cxnLst/>
            <a:rect l="l" t="t" r="r" b="b"/>
            <a:pathLst>
              <a:path w="1197433" h="1197433">
                <a:moveTo>
                  <a:pt x="0" y="0"/>
                </a:moveTo>
                <a:lnTo>
                  <a:pt x="1197433" y="0"/>
                </a:lnTo>
                <a:lnTo>
                  <a:pt x="1197433" y="1197433"/>
                </a:lnTo>
                <a:lnTo>
                  <a:pt x="0" y="11974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>
            <a:off x="14761547" y="3518635"/>
            <a:ext cx="1087005" cy="1100765"/>
          </a:xfrm>
          <a:custGeom>
            <a:avLst/>
            <a:gdLst/>
            <a:ahLst/>
            <a:cxnLst/>
            <a:rect l="l" t="t" r="r" b="b"/>
            <a:pathLst>
              <a:path w="1087005" h="1100765">
                <a:moveTo>
                  <a:pt x="0" y="0"/>
                </a:moveTo>
                <a:lnTo>
                  <a:pt x="1087005" y="0"/>
                </a:lnTo>
                <a:lnTo>
                  <a:pt x="1087005" y="1100764"/>
                </a:lnTo>
                <a:lnTo>
                  <a:pt x="0" y="11007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TextBox 13"/>
          <p:cNvSpPr txBox="1"/>
          <p:nvPr/>
        </p:nvSpPr>
        <p:spPr>
          <a:xfrm>
            <a:off x="1315340" y="5241077"/>
            <a:ext cx="3335222" cy="740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6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Enhanced Data Protection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22706" y="5241077"/>
            <a:ext cx="3335222" cy="368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75"/>
              </a:lnSpc>
              <a:spcBef>
                <a:spcPct val="0"/>
              </a:spcBef>
            </a:pPr>
            <a:r>
              <a:rPr lang="en-US" sz="2399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Robust Data Integrity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30072" y="5241077"/>
            <a:ext cx="3335222" cy="738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75"/>
              </a:lnSpc>
              <a:spcBef>
                <a:spcPct val="0"/>
              </a:spcBef>
            </a:pPr>
            <a:r>
              <a:rPr lang="en-US" sz="2399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High Availability &amp; Resilience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37439" y="5241077"/>
            <a:ext cx="3335222" cy="738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75"/>
              </a:lnSpc>
              <a:spcBef>
                <a:spcPct val="0"/>
              </a:spcBef>
            </a:pPr>
            <a:r>
              <a:rPr lang="en-US" sz="2399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Privacy-Centric Approach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06463" y="6200435"/>
            <a:ext cx="3144099" cy="2486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232"/>
              </a:lnSpc>
              <a:buFont typeface="Arial"/>
              <a:buChar char="•"/>
            </a:pPr>
            <a:r>
              <a:rPr lang="en-US" sz="1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Encrypt all energy data (storage &amp; transmission)</a:t>
            </a:r>
          </a:p>
          <a:p>
            <a:pPr algn="l">
              <a:lnSpc>
                <a:spcPts val="2232"/>
              </a:lnSpc>
            </a:pPr>
            <a:endParaRPr lang="en-US" sz="18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88620" lvl="1" indent="-194310" algn="l">
              <a:lnSpc>
                <a:spcPts val="2232"/>
              </a:lnSpc>
              <a:buFont typeface="Arial"/>
              <a:buChar char="•"/>
            </a:pPr>
            <a:r>
              <a:rPr lang="en-US" sz="1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 role-based access with multi-factor authentication</a:t>
            </a:r>
          </a:p>
          <a:p>
            <a:pPr algn="l">
              <a:lnSpc>
                <a:spcPts val="2232"/>
              </a:lnSpc>
            </a:pPr>
            <a:endParaRPr lang="en-US" sz="18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88620" lvl="1" indent="-194310" algn="l">
              <a:lnSpc>
                <a:spcPts val="2232"/>
              </a:lnSpc>
              <a:buFont typeface="Arial"/>
              <a:buChar char="•"/>
            </a:pPr>
            <a:r>
              <a:rPr lang="en-US" sz="1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Anonymize individual usage patterns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12954" y="6200435"/>
            <a:ext cx="3302487" cy="2486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232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Regular equipment calibration and data validation</a:t>
            </a:r>
          </a:p>
          <a:p>
            <a:pPr algn="l">
              <a:lnSpc>
                <a:spcPts val="2232"/>
              </a:lnSpc>
              <a:spcBef>
                <a:spcPct val="0"/>
              </a:spcBef>
            </a:pPr>
            <a:endParaRPr lang="en-US" sz="1800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88620" lvl="1" indent="-194310" algn="l">
              <a:lnSpc>
                <a:spcPts val="2232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Comprehensive audit trails and compliance monitoring</a:t>
            </a:r>
          </a:p>
          <a:p>
            <a:pPr algn="l">
              <a:lnSpc>
                <a:spcPts val="2232"/>
              </a:lnSpc>
              <a:spcBef>
                <a:spcPct val="0"/>
              </a:spcBef>
            </a:pPr>
            <a:endParaRPr lang="en-US" sz="1800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88620" lvl="1" indent="-194310" algn="l">
              <a:lnSpc>
                <a:spcPts val="2232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Ethical data use policies and staff training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72559" y="6237170"/>
            <a:ext cx="2952976" cy="2236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231"/>
              </a:lnSpc>
              <a:spcBef>
                <a:spcPct val="0"/>
              </a:spcBef>
              <a:buFont typeface="Arial"/>
              <a:buChar char="•"/>
            </a:pPr>
            <a:r>
              <a:rPr lang="en-US" sz="179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Cloud-based, scalable infrastructure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endParaRPr lang="en-US" sz="1799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88620" lvl="1" indent="-194310" algn="l">
              <a:lnSpc>
                <a:spcPts val="2231"/>
              </a:lnSpc>
              <a:spcBef>
                <a:spcPct val="0"/>
              </a:spcBef>
              <a:buFont typeface="Arial"/>
              <a:buChar char="•"/>
            </a:pPr>
            <a:r>
              <a:rPr lang="en-US" sz="179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Redundant systems and regular backups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endParaRPr lang="en-US" sz="1799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88620" lvl="1" indent="-194310" algn="l">
              <a:lnSpc>
                <a:spcPts val="2231"/>
              </a:lnSpc>
              <a:spcBef>
                <a:spcPct val="0"/>
              </a:spcBef>
              <a:buFont typeface="Arial"/>
              <a:buChar char="•"/>
            </a:pPr>
            <a:r>
              <a:rPr lang="en-US" sz="179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Real-time monitoring with alert mechanisms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28562" y="6284795"/>
            <a:ext cx="3144099" cy="25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231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Data minimization and retention policies</a:t>
            </a:r>
          </a:p>
          <a:p>
            <a:pPr algn="l">
              <a:lnSpc>
                <a:spcPts val="2231"/>
              </a:lnSpc>
            </a:pPr>
            <a:endParaRPr lang="en-US" sz="179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88620" lvl="1" indent="-194310" algn="l">
              <a:lnSpc>
                <a:spcPts val="2231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Privacy by Design in all systems</a:t>
            </a:r>
          </a:p>
          <a:p>
            <a:pPr algn="l">
              <a:lnSpc>
                <a:spcPts val="2231"/>
              </a:lnSpc>
            </a:pPr>
            <a:endParaRPr lang="en-US" sz="179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88620" lvl="1" indent="-194310" algn="l">
              <a:lnSpc>
                <a:spcPts val="2231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Regular privacy impact assessments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endParaRPr lang="en-US" sz="179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" name="Freeform 21"/>
          <p:cNvSpPr/>
          <p:nvPr/>
        </p:nvSpPr>
        <p:spPr>
          <a:xfrm rot="-2079992">
            <a:off x="8875776" y="-10120113"/>
            <a:ext cx="12224291" cy="11551955"/>
          </a:xfrm>
          <a:custGeom>
            <a:avLst/>
            <a:gdLst/>
            <a:ahLst/>
            <a:cxnLst/>
            <a:rect l="l" t="t" r="r" b="b"/>
            <a:pathLst>
              <a:path w="12224291" h="11551955">
                <a:moveTo>
                  <a:pt x="0" y="0"/>
                </a:moveTo>
                <a:lnTo>
                  <a:pt x="12224291" y="0"/>
                </a:lnTo>
                <a:lnTo>
                  <a:pt x="12224291" y="11551955"/>
                </a:lnTo>
                <a:lnTo>
                  <a:pt x="0" y="1155195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3" name="Group 23"/>
          <p:cNvGrpSpPr/>
          <p:nvPr/>
        </p:nvGrpSpPr>
        <p:grpSpPr>
          <a:xfrm>
            <a:off x="-346303" y="224906"/>
            <a:ext cx="11499367" cy="2058126"/>
            <a:chOff x="0" y="0"/>
            <a:chExt cx="3028640" cy="23706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028640" cy="237061"/>
            </a:xfrm>
            <a:custGeom>
              <a:avLst/>
              <a:gdLst/>
              <a:ahLst/>
              <a:cxnLst/>
              <a:rect l="l" t="t" r="r" b="b"/>
              <a:pathLst>
                <a:path w="3028640" h="237061">
                  <a:moveTo>
                    <a:pt x="67325" y="0"/>
                  </a:moveTo>
                  <a:lnTo>
                    <a:pt x="2961315" y="0"/>
                  </a:lnTo>
                  <a:cubicBezTo>
                    <a:pt x="2998498" y="0"/>
                    <a:pt x="3028640" y="30142"/>
                    <a:pt x="3028640" y="67325"/>
                  </a:cubicBezTo>
                  <a:lnTo>
                    <a:pt x="3028640" y="169736"/>
                  </a:lnTo>
                  <a:cubicBezTo>
                    <a:pt x="3028640" y="206918"/>
                    <a:pt x="2998498" y="237061"/>
                    <a:pt x="2961315" y="237061"/>
                  </a:cubicBezTo>
                  <a:lnTo>
                    <a:pt x="67325" y="237061"/>
                  </a:lnTo>
                  <a:cubicBezTo>
                    <a:pt x="30142" y="237061"/>
                    <a:pt x="0" y="206918"/>
                    <a:pt x="0" y="169736"/>
                  </a:cubicBezTo>
                  <a:lnTo>
                    <a:pt x="0" y="67325"/>
                  </a:lnTo>
                  <a:cubicBezTo>
                    <a:pt x="0" y="30142"/>
                    <a:pt x="30142" y="0"/>
                    <a:pt x="673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B0206">
                    <a:alpha val="100000"/>
                  </a:srgbClr>
                </a:gs>
                <a:gs pos="50000">
                  <a:srgbClr val="641A2A">
                    <a:alpha val="100000"/>
                  </a:srgbClr>
                </a:gs>
                <a:gs pos="100000">
                  <a:srgbClr val="A42943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3028640" cy="284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07422" y="468368"/>
            <a:ext cx="8231778" cy="18146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7043"/>
              </a:lnSpc>
              <a:defRPr sz="72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omorrow Bold"/>
                <a:ea typeface="Tomorrow Bold"/>
                <a:cs typeface="Tomorrow Bold"/>
              </a:defRPr>
            </a:lvl1pPr>
          </a:lstStyle>
          <a:p>
            <a:r>
              <a:rPr lang="en-US" dirty="0">
                <a:sym typeface="Tomorrow Bold"/>
              </a:rPr>
              <a:t>Comprehensive</a:t>
            </a:r>
          </a:p>
          <a:p>
            <a:r>
              <a:rPr lang="en-US" dirty="0">
                <a:sym typeface="Tomorrow Bold"/>
              </a:rPr>
              <a:t>Security Plan</a:t>
            </a:r>
          </a:p>
        </p:txBody>
      </p:sp>
      <p:sp>
        <p:nvSpPr>
          <p:cNvPr id="28" name="Freeform 28"/>
          <p:cNvSpPr/>
          <p:nvPr/>
        </p:nvSpPr>
        <p:spPr>
          <a:xfrm>
            <a:off x="16020458" y="273002"/>
            <a:ext cx="1904405" cy="803897"/>
          </a:xfrm>
          <a:custGeom>
            <a:avLst/>
            <a:gdLst/>
            <a:ahLst/>
            <a:cxnLst/>
            <a:rect l="l" t="t" r="r" b="b"/>
            <a:pathLst>
              <a:path w="1904405" h="803897">
                <a:moveTo>
                  <a:pt x="0" y="0"/>
                </a:moveTo>
                <a:lnTo>
                  <a:pt x="1904405" y="0"/>
                </a:lnTo>
                <a:lnTo>
                  <a:pt x="1904405" y="803897"/>
                </a:lnTo>
                <a:lnTo>
                  <a:pt x="0" y="80389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18"/>
    </mc:Choice>
    <mc:Fallback>
      <p:transition spd="slow" advTm="1991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B0206">
                <a:alpha val="100000"/>
              </a:srgbClr>
            </a:gs>
            <a:gs pos="25000">
              <a:srgbClr val="641A2A">
                <a:alpha val="100000"/>
              </a:srgbClr>
            </a:gs>
            <a:gs pos="50000">
              <a:srgbClr val="A42943">
                <a:alpha val="100000"/>
              </a:srgbClr>
            </a:gs>
            <a:gs pos="75000">
              <a:srgbClr val="641A2A">
                <a:alpha val="100000"/>
              </a:srgbClr>
            </a:gs>
            <a:gs pos="100000">
              <a:srgbClr val="1B0206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81907">
            <a:off x="12941393" y="-2771939"/>
            <a:ext cx="7330985" cy="7237681"/>
          </a:xfrm>
          <a:custGeom>
            <a:avLst/>
            <a:gdLst/>
            <a:ahLst/>
            <a:cxnLst/>
            <a:rect l="l" t="t" r="r" b="b"/>
            <a:pathLst>
              <a:path w="7330985" h="7237681">
                <a:moveTo>
                  <a:pt x="0" y="0"/>
                </a:moveTo>
                <a:lnTo>
                  <a:pt x="7330984" y="0"/>
                </a:lnTo>
                <a:lnTo>
                  <a:pt x="7330984" y="7237682"/>
                </a:lnTo>
                <a:lnTo>
                  <a:pt x="0" y="72376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8385973" y="2848608"/>
            <a:ext cx="9125686" cy="5505259"/>
            <a:chOff x="0" y="0"/>
            <a:chExt cx="12167581" cy="7340346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/>
            <a:srcRect t="1738" b="1738"/>
            <a:stretch>
              <a:fillRect/>
            </a:stretch>
          </p:blipFill>
          <p:spPr>
            <a:xfrm>
              <a:off x="0" y="0"/>
              <a:ext cx="12167581" cy="7340346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1089616" y="1546407"/>
            <a:ext cx="6510186" cy="1415523"/>
          </a:xfrm>
          <a:custGeom>
            <a:avLst/>
            <a:gdLst/>
            <a:ahLst/>
            <a:cxnLst/>
            <a:rect l="l" t="t" r="r" b="b"/>
            <a:pathLst>
              <a:path w="6510186" h="1415523">
                <a:moveTo>
                  <a:pt x="0" y="0"/>
                </a:moveTo>
                <a:lnTo>
                  <a:pt x="6510186" y="0"/>
                </a:lnTo>
                <a:lnTo>
                  <a:pt x="6510186" y="1415523"/>
                </a:lnTo>
                <a:lnTo>
                  <a:pt x="0" y="14155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-781907">
            <a:off x="-2676931" y="3967690"/>
            <a:ext cx="8885443" cy="8772356"/>
          </a:xfrm>
          <a:custGeom>
            <a:avLst/>
            <a:gdLst/>
            <a:ahLst/>
            <a:cxnLst/>
            <a:rect l="l" t="t" r="r" b="b"/>
            <a:pathLst>
              <a:path w="8885443" h="8772356">
                <a:moveTo>
                  <a:pt x="0" y="0"/>
                </a:moveTo>
                <a:lnTo>
                  <a:pt x="8885443" y="0"/>
                </a:lnTo>
                <a:lnTo>
                  <a:pt x="8885443" y="8772355"/>
                </a:lnTo>
                <a:lnTo>
                  <a:pt x="0" y="8772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089616" y="3207805"/>
            <a:ext cx="6510186" cy="1415523"/>
          </a:xfrm>
          <a:custGeom>
            <a:avLst/>
            <a:gdLst/>
            <a:ahLst/>
            <a:cxnLst/>
            <a:rect l="l" t="t" r="r" b="b"/>
            <a:pathLst>
              <a:path w="6510186" h="1415523">
                <a:moveTo>
                  <a:pt x="0" y="0"/>
                </a:moveTo>
                <a:lnTo>
                  <a:pt x="6510186" y="0"/>
                </a:lnTo>
                <a:lnTo>
                  <a:pt x="6510186" y="1415523"/>
                </a:lnTo>
                <a:lnTo>
                  <a:pt x="0" y="14155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089616" y="4869203"/>
            <a:ext cx="6510186" cy="1415523"/>
          </a:xfrm>
          <a:custGeom>
            <a:avLst/>
            <a:gdLst/>
            <a:ahLst/>
            <a:cxnLst/>
            <a:rect l="l" t="t" r="r" b="b"/>
            <a:pathLst>
              <a:path w="6510186" h="1415523">
                <a:moveTo>
                  <a:pt x="0" y="0"/>
                </a:moveTo>
                <a:lnTo>
                  <a:pt x="6510186" y="0"/>
                </a:lnTo>
                <a:lnTo>
                  <a:pt x="6510186" y="1415523"/>
                </a:lnTo>
                <a:lnTo>
                  <a:pt x="0" y="14155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089616" y="6530554"/>
            <a:ext cx="6510186" cy="1415523"/>
          </a:xfrm>
          <a:custGeom>
            <a:avLst/>
            <a:gdLst/>
            <a:ahLst/>
            <a:cxnLst/>
            <a:rect l="l" t="t" r="r" b="b"/>
            <a:pathLst>
              <a:path w="6510186" h="1415523">
                <a:moveTo>
                  <a:pt x="0" y="0"/>
                </a:moveTo>
                <a:lnTo>
                  <a:pt x="6510186" y="0"/>
                </a:lnTo>
                <a:lnTo>
                  <a:pt x="6510186" y="1415523"/>
                </a:lnTo>
                <a:lnTo>
                  <a:pt x="0" y="14155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1089616" y="8193727"/>
            <a:ext cx="6510186" cy="1415523"/>
          </a:xfrm>
          <a:custGeom>
            <a:avLst/>
            <a:gdLst/>
            <a:ahLst/>
            <a:cxnLst/>
            <a:rect l="l" t="t" r="r" b="b"/>
            <a:pathLst>
              <a:path w="6510186" h="1415523">
                <a:moveTo>
                  <a:pt x="0" y="0"/>
                </a:moveTo>
                <a:lnTo>
                  <a:pt x="6510186" y="0"/>
                </a:lnTo>
                <a:lnTo>
                  <a:pt x="6510186" y="1415523"/>
                </a:lnTo>
                <a:lnTo>
                  <a:pt x="0" y="14155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>
            <a:off x="16060108" y="9258300"/>
            <a:ext cx="1904405" cy="803897"/>
          </a:xfrm>
          <a:custGeom>
            <a:avLst/>
            <a:gdLst/>
            <a:ahLst/>
            <a:cxnLst/>
            <a:rect l="l" t="t" r="r" b="b"/>
            <a:pathLst>
              <a:path w="1904405" h="803897">
                <a:moveTo>
                  <a:pt x="0" y="0"/>
                </a:moveTo>
                <a:lnTo>
                  <a:pt x="1904404" y="0"/>
                </a:lnTo>
                <a:lnTo>
                  <a:pt x="1904404" y="803897"/>
                </a:lnTo>
                <a:lnTo>
                  <a:pt x="0" y="8038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>
            <a:off x="14509985" y="8978520"/>
            <a:ext cx="1209100" cy="1137976"/>
          </a:xfrm>
          <a:custGeom>
            <a:avLst/>
            <a:gdLst/>
            <a:ahLst/>
            <a:cxnLst/>
            <a:rect l="l" t="t" r="r" b="b"/>
            <a:pathLst>
              <a:path w="1209100" h="1137976">
                <a:moveTo>
                  <a:pt x="0" y="0"/>
                </a:moveTo>
                <a:lnTo>
                  <a:pt x="1209100" y="0"/>
                </a:lnTo>
                <a:lnTo>
                  <a:pt x="1209100" y="1137976"/>
                </a:lnTo>
                <a:lnTo>
                  <a:pt x="0" y="11379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TextBox 13"/>
          <p:cNvSpPr txBox="1"/>
          <p:nvPr/>
        </p:nvSpPr>
        <p:spPr>
          <a:xfrm>
            <a:off x="2199862" y="230722"/>
            <a:ext cx="15062978" cy="885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3"/>
              </a:lnSpc>
            </a:pPr>
            <a:r>
              <a:rPr lang="en-US" sz="5680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Rationale for Security Measures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71207" y="2155861"/>
            <a:ext cx="4911929" cy="433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1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Regulatory Compliance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5967" y="2146336"/>
            <a:ext cx="370872" cy="350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1"/>
              </a:lnSpc>
              <a:spcBef>
                <a:spcPct val="0"/>
              </a:spcBef>
            </a:pPr>
            <a:r>
              <a:rPr lang="en-US" sz="221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5967" y="3800779"/>
            <a:ext cx="370872" cy="350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1"/>
              </a:lnSpc>
              <a:spcBef>
                <a:spcPct val="0"/>
              </a:spcBef>
            </a:pPr>
            <a:r>
              <a:rPr lang="en-US" sz="221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5967" y="5461528"/>
            <a:ext cx="370872" cy="350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1"/>
              </a:lnSpc>
              <a:spcBef>
                <a:spcPct val="0"/>
              </a:spcBef>
            </a:pPr>
            <a:r>
              <a:rPr lang="en-US" sz="221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4433" y="7122926"/>
            <a:ext cx="453940" cy="350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1"/>
              </a:lnSpc>
              <a:spcBef>
                <a:spcPct val="0"/>
              </a:spcBef>
            </a:pPr>
            <a:r>
              <a:rPr lang="en-US" sz="221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71207" y="3764156"/>
            <a:ext cx="4539417" cy="433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1"/>
              </a:lnSpc>
              <a:spcBef>
                <a:spcPct val="0"/>
              </a:spcBef>
            </a:pPr>
            <a:r>
              <a:rPr lang="en-US" sz="2799" b="1" u="none" strike="noStrik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Reputation Management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71207" y="5471053"/>
            <a:ext cx="3851703" cy="433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1"/>
              </a:lnSpc>
              <a:spcBef>
                <a:spcPct val="0"/>
              </a:spcBef>
            </a:pPr>
            <a:r>
              <a:rPr lang="en-US" sz="2799" b="1" u="none" strike="noStrik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Operational Efficiency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71207" y="7086303"/>
            <a:ext cx="5070029" cy="433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1"/>
              </a:lnSpc>
              <a:spcBef>
                <a:spcPct val="0"/>
              </a:spcBef>
            </a:pPr>
            <a:r>
              <a:rPr lang="en-US" sz="2799" b="1" u="none" strike="noStrik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Environmental Responsibility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71207" y="8803180"/>
            <a:ext cx="4911929" cy="433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1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Cost Effectiveness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0003" y="8793655"/>
            <a:ext cx="542800" cy="350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1"/>
              </a:lnSpc>
              <a:spcBef>
                <a:spcPct val="0"/>
              </a:spcBef>
            </a:pPr>
            <a:r>
              <a:rPr lang="en-US" sz="221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83"/>
    </mc:Choice>
    <mc:Fallback>
      <p:transition spd="slow" advTm="22483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5E2490F41B4D49BC580ECB4DFE4A4C" ma:contentTypeVersion="12" ma:contentTypeDescription="Create a new document." ma:contentTypeScope="" ma:versionID="030628b80a399d81a39cc694e1709d8d">
  <xsd:schema xmlns:xsd="http://www.w3.org/2001/XMLSchema" xmlns:xs="http://www.w3.org/2001/XMLSchema" xmlns:p="http://schemas.microsoft.com/office/2006/metadata/properties" xmlns:ns2="336cced0-9ed6-433e-a746-c6d389bdfbe1" xmlns:ns3="c1dcbd4a-0d18-4d16-9d19-9d7ab35680b0" targetNamespace="http://schemas.microsoft.com/office/2006/metadata/properties" ma:root="true" ma:fieldsID="af127010a47528ee33c65285305ddfad" ns2:_="" ns3:_="">
    <xsd:import namespace="336cced0-9ed6-433e-a746-c6d389bdfbe1"/>
    <xsd:import namespace="c1dcbd4a-0d18-4d16-9d19-9d7ab35680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6cced0-9ed6-433e-a746-c6d389bdfb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a15f1731-198b-4c94-97f0-74c3d07ecf6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dcbd4a-0d18-4d16-9d19-9d7ab35680b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663e0d5-d4b0-4b26-8960-d8901bf1a37f}" ma:internalName="TaxCatchAll" ma:showField="CatchAllData" ma:web="c1dcbd4a-0d18-4d16-9d19-9d7ab35680b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36cced0-9ed6-433e-a746-c6d389bdfbe1">
      <Terms xmlns="http://schemas.microsoft.com/office/infopath/2007/PartnerControls"/>
    </lcf76f155ced4ddcb4097134ff3c332f>
    <TaxCatchAll xmlns="c1dcbd4a-0d18-4d16-9d19-9d7ab35680b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D10371-EE21-4393-937F-E4A42DA008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6cced0-9ed6-433e-a746-c6d389bdfbe1"/>
    <ds:schemaRef ds:uri="c1dcbd4a-0d18-4d16-9d19-9d7ab35680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3D96B3-8975-4BF6-AC65-B4EEB0AA84F7}">
  <ds:schemaRefs>
    <ds:schemaRef ds:uri="336cced0-9ed6-433e-a746-c6d389bdfbe1"/>
    <ds:schemaRef ds:uri="http://purl.org/dc/dcmitype/"/>
    <ds:schemaRef ds:uri="http://schemas.microsoft.com/office/2006/metadata/properties"/>
    <ds:schemaRef ds:uri="http://schemas.microsoft.com/office/2006/documentManagement/types"/>
    <ds:schemaRef ds:uri="c1dcbd4a-0d18-4d16-9d19-9d7ab35680b0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8783292-92F5-4A4C-A732-FF37A1A15B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1889</TotalTime>
  <Words>481</Words>
  <Application>Microsoft Office PowerPoint</Application>
  <PresentationFormat>Custom</PresentationFormat>
  <Paragraphs>151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Tomorrow Bold</vt:lpstr>
      <vt:lpstr>Calibri</vt:lpstr>
      <vt:lpstr>Arial</vt:lpstr>
      <vt:lpstr>Aptos</vt:lpstr>
      <vt:lpstr>DM Sans Bold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Week 10 Cooper Incorporated</dc:title>
  <dc:creator>Prescila Mora</dc:creator>
  <cp:lastModifiedBy>Prescila Mora</cp:lastModifiedBy>
  <cp:revision>28</cp:revision>
  <dcterms:created xsi:type="dcterms:W3CDTF">2006-08-16T00:00:00Z</dcterms:created>
  <dcterms:modified xsi:type="dcterms:W3CDTF">2024-11-09T21:36:17Z</dcterms:modified>
  <dc:identifier>DAGR6EUkhjU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0x010100715E2490F41B4D49BC580ECB4DFE4A4C</vt:lpwstr>
  </property>
  <property fmtid="{D5CDD505-2E9C-101B-9397-08002B2CF9AE}" pid="3" name="MediaServiceImageTags">
    <vt:lpwstr/>
  </property>
</Properties>
</file>